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10" r:id="rId5"/>
    <p:sldId id="305" r:id="rId6"/>
    <p:sldId id="276"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0E64"/>
    <a:srgbClr val="160B67"/>
    <a:srgbClr val="80FBE5"/>
    <a:srgbClr val="3CF3D1"/>
    <a:srgbClr val="4A5EE6"/>
    <a:srgbClr val="132BDC"/>
    <a:srgbClr val="DCE0FC"/>
    <a:srgbClr val="FDF2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4626"/>
  </p:normalViewPr>
  <p:slideViewPr>
    <p:cSldViewPr snapToGrid="0">
      <p:cViewPr varScale="1">
        <p:scale>
          <a:sx n="74" d="100"/>
          <a:sy n="74" d="100"/>
        </p:scale>
        <p:origin x="84" y="25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5/11/2025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5/11/2025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115747" y="173621"/>
            <a:ext cx="11725154" cy="567160"/>
          </a:xfrm>
        </p:spPr>
        <p:txBody>
          <a:bodyPr/>
          <a:lstStyle/>
          <a:p>
            <a:r>
              <a:rPr lang="en-US" b="1" dirty="0">
                <a:solidFill>
                  <a:srgbClr val="FF0000"/>
                </a:solidFill>
              </a:rPr>
              <a:t>Data analysis By Sql (Project-1)</a:t>
            </a:r>
          </a:p>
        </p:txBody>
      </p:sp>
      <p:sp>
        <p:nvSpPr>
          <p:cNvPr id="5" name="Title 4">
            <a:extLst>
              <a:ext uri="{FF2B5EF4-FFF2-40B4-BE49-F238E27FC236}">
                <a16:creationId xmlns:a16="http://schemas.microsoft.com/office/drawing/2014/main" id="{9AEE4ABB-8797-6AF2-1523-9E9206006FC9}"/>
              </a:ext>
            </a:extLst>
          </p:cNvPr>
          <p:cNvSpPr>
            <a:spLocks noGrp="1"/>
          </p:cNvSpPr>
          <p:nvPr>
            <p:ph type="ctrTitle"/>
          </p:nvPr>
        </p:nvSpPr>
        <p:spPr>
          <a:xfrm>
            <a:off x="816767" y="1399031"/>
            <a:ext cx="6757416" cy="4469333"/>
          </a:xfrm>
        </p:spPr>
        <p:txBody>
          <a:bodyPr/>
          <a:lstStyle/>
          <a:p>
            <a:r>
              <a:rPr lang="en-US" dirty="0">
                <a:solidFill>
                  <a:srgbClr val="FF0000"/>
                </a:solidFill>
              </a:rPr>
              <a:t>Superstore sales analysis</a:t>
            </a:r>
            <a:br>
              <a:rPr lang="en-US" b="1" dirty="0">
                <a:solidFill>
                  <a:srgbClr val="FF0000"/>
                </a:solidFill>
              </a:rPr>
            </a:br>
            <a:r>
              <a:rPr lang="en-US" sz="1400" b="1" dirty="0">
                <a:solidFill>
                  <a:srgbClr val="FF0000"/>
                </a:solidFill>
                <a:latin typeface="Aptos Narrow" panose="020B0004020202020204" pitchFamily="34" charset="0"/>
              </a:rPr>
              <a:t>Project Performed In Mysql workbench</a:t>
            </a:r>
            <a:br>
              <a:rPr lang="en-US" b="1" dirty="0">
                <a:solidFill>
                  <a:srgbClr val="FF0000"/>
                </a:solidFill>
              </a:rPr>
            </a:br>
            <a:endParaRPr lang="en-US" dirty="0"/>
          </a:p>
        </p:txBody>
      </p:sp>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875BF54-2807-0279-0103-38A4A13CA4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43B19-857E-F425-FB5F-3F6F486D3894}"/>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Ranking Products by Popularity and Profit</a:t>
            </a:r>
          </a:p>
        </p:txBody>
      </p:sp>
      <p:sp>
        <p:nvSpPr>
          <p:cNvPr id="3" name="Content Placeholder 2">
            <a:extLst>
              <a:ext uri="{FF2B5EF4-FFF2-40B4-BE49-F238E27FC236}">
                <a16:creationId xmlns:a16="http://schemas.microsoft.com/office/drawing/2014/main" id="{09D4B9E6-5F7A-C397-CE07-87D7D47D02FC}"/>
              </a:ext>
            </a:extLst>
          </p:cNvPr>
          <p:cNvSpPr>
            <a:spLocks noGrp="1"/>
          </p:cNvSpPr>
          <p:nvPr>
            <p:ph sz="half" idx="2"/>
          </p:nvPr>
        </p:nvSpPr>
        <p:spPr>
          <a:xfrm>
            <a:off x="173620" y="451411"/>
            <a:ext cx="11634332" cy="6406587"/>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5.Rank products within each category based on sales volume and profitability. </a:t>
            </a:r>
          </a:p>
          <a:p>
            <a:endParaRPr lang="en-US" sz="1400" b="1" dirty="0">
              <a:solidFill>
                <a:schemeClr val="accent6">
                  <a:lumMod val="50000"/>
                </a:schemeClr>
              </a:solidFill>
              <a:latin typeface="Arial" panose="020B0604020202020204" pitchFamily="34" charset="0"/>
              <a:cs typeface="Arial" panose="020B0604020202020204" pitchFamily="34" charset="0"/>
            </a:endParaRPr>
          </a:p>
          <a:p>
            <a:r>
              <a:rPr lang="en-US" sz="1400" b="1" dirty="0">
                <a:solidFill>
                  <a:srgbClr val="160B67"/>
                </a:solidFill>
                <a:latin typeface="Arial" panose="020B0604020202020204" pitchFamily="34" charset="0"/>
                <a:cs typeface="Arial" panose="020B0604020202020204" pitchFamily="34" charset="0"/>
              </a:rPr>
              <a:t>SELECT     Category,    Product_Name,    SUM(Sales) AS Total_Sales,  </a:t>
            </a:r>
          </a:p>
          <a:p>
            <a:r>
              <a:rPr lang="en-US" sz="1400" b="1" dirty="0">
                <a:solidFill>
                  <a:srgbClr val="160B67"/>
                </a:solidFill>
                <a:latin typeface="Arial" panose="020B0604020202020204" pitchFamily="34" charset="0"/>
                <a:cs typeface="Arial" panose="020B0604020202020204" pitchFamily="34" charset="0"/>
              </a:rPr>
              <a:t>  RANK() OVER (PARTITION BY Category </a:t>
            </a:r>
          </a:p>
          <a:p>
            <a:r>
              <a:rPr lang="en-US" sz="1400" b="1" dirty="0">
                <a:solidFill>
                  <a:srgbClr val="160B67"/>
                </a:solidFill>
                <a:latin typeface="Arial" panose="020B0604020202020204" pitchFamily="34" charset="0"/>
                <a:cs typeface="Arial" panose="020B0604020202020204" pitchFamily="34" charset="0"/>
              </a:rPr>
              <a:t>ORDER BY SUM(Sales) DESC) AS Sales_Rank</a:t>
            </a:r>
          </a:p>
          <a:p>
            <a:r>
              <a:rPr lang="en-US" sz="1400" b="1" dirty="0">
                <a:solidFill>
                  <a:srgbClr val="160B67"/>
                </a:solidFill>
                <a:latin typeface="Arial" panose="020B0604020202020204" pitchFamily="34" charset="0"/>
                <a:cs typeface="Arial" panose="020B0604020202020204" pitchFamily="34" charset="0"/>
              </a:rPr>
              <a:t>FROM superstore</a:t>
            </a:r>
          </a:p>
          <a:p>
            <a:r>
              <a:rPr lang="en-US" sz="1400" b="1" dirty="0">
                <a:solidFill>
                  <a:srgbClr val="160B67"/>
                </a:solidFill>
                <a:latin typeface="Arial" panose="020B0604020202020204" pitchFamily="34" charset="0"/>
                <a:cs typeface="Arial" panose="020B0604020202020204" pitchFamily="34" charset="0"/>
              </a:rPr>
              <a:t>GROUP BY Category, Product_Name</a:t>
            </a:r>
          </a:p>
          <a:p>
            <a:r>
              <a:rPr lang="en-US" sz="1400" b="1" dirty="0">
                <a:solidFill>
                  <a:srgbClr val="160B67"/>
                </a:solidFill>
                <a:latin typeface="Arial" panose="020B0604020202020204" pitchFamily="34" charset="0"/>
                <a:cs typeface="Arial" panose="020B0604020202020204" pitchFamily="34" charset="0"/>
              </a:rPr>
              <a:t>ORDER BY Category, Sales_Rank;</a:t>
            </a:r>
          </a:p>
        </p:txBody>
      </p:sp>
      <p:sp>
        <p:nvSpPr>
          <p:cNvPr id="4" name="Slide Number Placeholder 3">
            <a:extLst>
              <a:ext uri="{FF2B5EF4-FFF2-40B4-BE49-F238E27FC236}">
                <a16:creationId xmlns:a16="http://schemas.microsoft.com/office/drawing/2014/main" id="{743646CD-2E74-5EBB-F5E8-E52829C3FCB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5" name="Star: 5 Points 4">
            <a:extLst>
              <a:ext uri="{FF2B5EF4-FFF2-40B4-BE49-F238E27FC236}">
                <a16:creationId xmlns:a16="http://schemas.microsoft.com/office/drawing/2014/main" id="{782C3A91-CF15-CA6C-1B50-5C6E43F2F58F}"/>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4435F0C-97C8-99A2-6F14-AECAE9F8EBEF}"/>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F79B77-D8A8-E8FA-C9F9-BE5ADF109E0E}"/>
              </a:ext>
            </a:extLst>
          </p:cNvPr>
          <p:cNvPicPr>
            <a:picLocks noChangeAspect="1"/>
          </p:cNvPicPr>
          <p:nvPr/>
        </p:nvPicPr>
        <p:blipFill>
          <a:blip r:embed="rId2"/>
          <a:srcRect/>
          <a:stretch/>
        </p:blipFill>
        <p:spPr>
          <a:xfrm>
            <a:off x="6259132" y="875763"/>
            <a:ext cx="5548819" cy="5901214"/>
          </a:xfrm>
          <a:prstGeom prst="rect">
            <a:avLst/>
          </a:prstGeom>
        </p:spPr>
      </p:pic>
    </p:spTree>
    <p:extLst>
      <p:ext uri="{BB962C8B-B14F-4D97-AF65-F5344CB8AC3E}">
        <p14:creationId xmlns:p14="http://schemas.microsoft.com/office/powerpoint/2010/main" val="278398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F45A9466-63AE-8604-A7BA-E98F0209F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BD9EE-12B7-0547-E290-F2D2A1967B0B}"/>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Ranking Products by Popularity and Profit</a:t>
            </a:r>
          </a:p>
        </p:txBody>
      </p:sp>
      <p:sp>
        <p:nvSpPr>
          <p:cNvPr id="3" name="Content Placeholder 2">
            <a:extLst>
              <a:ext uri="{FF2B5EF4-FFF2-40B4-BE49-F238E27FC236}">
                <a16:creationId xmlns:a16="http://schemas.microsoft.com/office/drawing/2014/main" id="{F96ED7B5-D4FC-EF8A-1CE4-C168B7AF5FE0}"/>
              </a:ext>
            </a:extLst>
          </p:cNvPr>
          <p:cNvSpPr>
            <a:spLocks noGrp="1"/>
          </p:cNvSpPr>
          <p:nvPr>
            <p:ph sz="half" idx="2"/>
          </p:nvPr>
        </p:nvSpPr>
        <p:spPr>
          <a:xfrm>
            <a:off x="173620" y="451411"/>
            <a:ext cx="11634332" cy="6406587"/>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6.Find the top 3 best-selling  products in each category. </a:t>
            </a:r>
          </a:p>
          <a:p>
            <a:r>
              <a:rPr lang="en-US" sz="1400" b="1" dirty="0">
                <a:solidFill>
                  <a:srgbClr val="160B67"/>
                </a:solidFill>
                <a:latin typeface="Arial" panose="020B0604020202020204" pitchFamily="34" charset="0"/>
                <a:cs typeface="Arial" panose="020B0604020202020204" pitchFamily="34" charset="0"/>
              </a:rPr>
              <a:t>WITH ProductSales AS (   </a:t>
            </a:r>
          </a:p>
          <a:p>
            <a:r>
              <a:rPr lang="en-US" sz="1400" b="1" dirty="0">
                <a:solidFill>
                  <a:srgbClr val="160B67"/>
                </a:solidFill>
                <a:latin typeface="Arial" panose="020B0604020202020204" pitchFamily="34" charset="0"/>
                <a:cs typeface="Arial" panose="020B0604020202020204" pitchFamily="34" charset="0"/>
              </a:rPr>
              <a:t>SELECT   Category,  "Product Name",      </a:t>
            </a:r>
          </a:p>
          <a:p>
            <a:r>
              <a:rPr lang="en-US" sz="1400" b="1" dirty="0">
                <a:solidFill>
                  <a:srgbClr val="160B67"/>
                </a:solidFill>
                <a:latin typeface="Arial" panose="020B0604020202020204" pitchFamily="34" charset="0"/>
                <a:cs typeface="Arial" panose="020B0604020202020204" pitchFamily="34" charset="0"/>
              </a:rPr>
              <a:t>ROUND(SUM(Sales),2) AS Total_Sales   </a:t>
            </a:r>
          </a:p>
          <a:p>
            <a:r>
              <a:rPr lang="en-US" sz="1400" b="1" dirty="0">
                <a:solidFill>
                  <a:srgbClr val="160B67"/>
                </a:solidFill>
                <a:latin typeface="Arial" panose="020B0604020202020204" pitchFamily="34" charset="0"/>
                <a:cs typeface="Arial" panose="020B0604020202020204" pitchFamily="34" charset="0"/>
              </a:rPr>
              <a:t>FROM Superstore    GROUP BY Category, "Product Name"),</a:t>
            </a:r>
          </a:p>
          <a:p>
            <a:r>
              <a:rPr lang="en-US" sz="1400" b="1" dirty="0">
                <a:solidFill>
                  <a:srgbClr val="160B67"/>
                </a:solidFill>
                <a:latin typeface="Arial" panose="020B0604020202020204" pitchFamily="34" charset="0"/>
                <a:cs typeface="Arial" panose="020B0604020202020204" pitchFamily="34" charset="0"/>
              </a:rPr>
              <a:t>RankedSales AS (    </a:t>
            </a:r>
          </a:p>
          <a:p>
            <a:r>
              <a:rPr lang="en-US" sz="1400" b="1" dirty="0">
                <a:solidFill>
                  <a:srgbClr val="160B67"/>
                </a:solidFill>
                <a:latin typeface="Arial" panose="020B0604020202020204" pitchFamily="34" charset="0"/>
                <a:cs typeface="Arial" panose="020B0604020202020204" pitchFamily="34" charset="0"/>
              </a:rPr>
              <a:t>SELECT *,           </a:t>
            </a:r>
          </a:p>
          <a:p>
            <a:r>
              <a:rPr lang="en-US" sz="1400" b="1" dirty="0">
                <a:solidFill>
                  <a:srgbClr val="160B67"/>
                </a:solidFill>
                <a:latin typeface="Arial" panose="020B0604020202020204" pitchFamily="34" charset="0"/>
                <a:cs typeface="Arial" panose="020B0604020202020204" pitchFamily="34" charset="0"/>
              </a:rPr>
              <a:t>RANK() OVER (PARTITION BY Category ORDER BY Total_Sales DESC) AS Sales_Rank    </a:t>
            </a:r>
          </a:p>
          <a:p>
            <a:r>
              <a:rPr lang="en-US" sz="1400" b="1" dirty="0">
                <a:solidFill>
                  <a:srgbClr val="160B67"/>
                </a:solidFill>
                <a:latin typeface="Arial" panose="020B0604020202020204" pitchFamily="34" charset="0"/>
                <a:cs typeface="Arial" panose="020B0604020202020204" pitchFamily="34" charset="0"/>
              </a:rPr>
              <a:t>FROM ProductSales</a:t>
            </a:r>
          </a:p>
          <a:p>
            <a:r>
              <a:rPr lang="en-US" sz="1400" b="1" dirty="0">
                <a:solidFill>
                  <a:srgbClr val="160B67"/>
                </a:solidFill>
                <a:latin typeface="Arial" panose="020B0604020202020204" pitchFamily="34" charset="0"/>
                <a:cs typeface="Arial" panose="020B0604020202020204" pitchFamily="34" charset="0"/>
              </a:rPr>
              <a:t>)</a:t>
            </a:r>
          </a:p>
          <a:p>
            <a:r>
              <a:rPr lang="en-US" sz="1400" b="1" dirty="0">
                <a:solidFill>
                  <a:srgbClr val="160B67"/>
                </a:solidFill>
                <a:latin typeface="Arial" panose="020B0604020202020204" pitchFamily="34" charset="0"/>
                <a:cs typeface="Arial" panose="020B0604020202020204" pitchFamily="34" charset="0"/>
              </a:rPr>
              <a:t>SELECT  Category,   "Product Name",  Total_Sales</a:t>
            </a:r>
          </a:p>
          <a:p>
            <a:r>
              <a:rPr lang="en-US" sz="1400" b="1" dirty="0">
                <a:solidFill>
                  <a:srgbClr val="160B67"/>
                </a:solidFill>
                <a:latin typeface="Arial" panose="020B0604020202020204" pitchFamily="34" charset="0"/>
                <a:cs typeface="Arial" panose="020B0604020202020204" pitchFamily="34" charset="0"/>
              </a:rPr>
              <a:t>FROM RankedSales</a:t>
            </a:r>
          </a:p>
          <a:p>
            <a:r>
              <a:rPr lang="en-US" sz="1400" b="1" dirty="0">
                <a:solidFill>
                  <a:srgbClr val="160B67"/>
                </a:solidFill>
                <a:latin typeface="Arial" panose="020B0604020202020204" pitchFamily="34" charset="0"/>
                <a:cs typeface="Arial" panose="020B0604020202020204" pitchFamily="34" charset="0"/>
              </a:rPr>
              <a:t>WHERE Sales_Rank &lt;= 3</a:t>
            </a:r>
          </a:p>
          <a:p>
            <a:r>
              <a:rPr lang="en-US" sz="1400" b="1" dirty="0">
                <a:solidFill>
                  <a:srgbClr val="160B67"/>
                </a:solidFill>
                <a:latin typeface="Arial" panose="020B0604020202020204" pitchFamily="34" charset="0"/>
                <a:cs typeface="Arial" panose="020B0604020202020204" pitchFamily="34" charset="0"/>
              </a:rPr>
              <a:t>ORDER BY Category, Sales_Rank;</a:t>
            </a:r>
          </a:p>
        </p:txBody>
      </p:sp>
      <p:sp>
        <p:nvSpPr>
          <p:cNvPr id="4" name="Slide Number Placeholder 3">
            <a:extLst>
              <a:ext uri="{FF2B5EF4-FFF2-40B4-BE49-F238E27FC236}">
                <a16:creationId xmlns:a16="http://schemas.microsoft.com/office/drawing/2014/main" id="{4D36B748-F098-65AE-DC79-43EC4423D34D}"/>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5" name="Star: 5 Points 4">
            <a:extLst>
              <a:ext uri="{FF2B5EF4-FFF2-40B4-BE49-F238E27FC236}">
                <a16:creationId xmlns:a16="http://schemas.microsoft.com/office/drawing/2014/main" id="{8BCDC379-7569-C3C0-53EB-24FBC96F05F5}"/>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634B8973-728F-6B2E-BD82-B5FAA53E1D32}"/>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3830F6D-097B-271E-0BE1-A4BE64C66CD8}"/>
              </a:ext>
            </a:extLst>
          </p:cNvPr>
          <p:cNvPicPr>
            <a:picLocks noChangeAspect="1"/>
          </p:cNvPicPr>
          <p:nvPr/>
        </p:nvPicPr>
        <p:blipFill>
          <a:blip r:embed="rId2"/>
          <a:srcRect/>
          <a:stretch/>
        </p:blipFill>
        <p:spPr>
          <a:xfrm>
            <a:off x="7662930" y="1197735"/>
            <a:ext cx="4145022" cy="3940935"/>
          </a:xfrm>
          <a:prstGeom prst="rect">
            <a:avLst/>
          </a:prstGeom>
        </p:spPr>
      </p:pic>
    </p:spTree>
    <p:extLst>
      <p:ext uri="{BB962C8B-B14F-4D97-AF65-F5344CB8AC3E}">
        <p14:creationId xmlns:p14="http://schemas.microsoft.com/office/powerpoint/2010/main" val="2694766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2F1A7AF-2FF4-B45E-A78D-252C2136B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13AC7-2D26-D93B-A6C6-7875D270B1E2}"/>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Year-over-Year Sales Growth</a:t>
            </a:r>
          </a:p>
        </p:txBody>
      </p:sp>
      <p:sp>
        <p:nvSpPr>
          <p:cNvPr id="3" name="Content Placeholder 2">
            <a:extLst>
              <a:ext uri="{FF2B5EF4-FFF2-40B4-BE49-F238E27FC236}">
                <a16:creationId xmlns:a16="http://schemas.microsoft.com/office/drawing/2014/main" id="{65DF041B-BA44-B874-7ECD-6FFF8A6B068B}"/>
              </a:ext>
            </a:extLst>
          </p:cNvPr>
          <p:cNvSpPr>
            <a:spLocks noGrp="1"/>
          </p:cNvSpPr>
          <p:nvPr>
            <p:ph sz="half" idx="2"/>
          </p:nvPr>
        </p:nvSpPr>
        <p:spPr>
          <a:xfrm>
            <a:off x="173620" y="451411"/>
            <a:ext cx="11634332" cy="6406587"/>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7.calculate the year-over-year growth in sales and profit at a regional level.</a:t>
            </a:r>
          </a:p>
          <a:p>
            <a:r>
              <a:rPr lang="en-US" sz="1200" b="1" dirty="0">
                <a:solidFill>
                  <a:srgbClr val="160B67"/>
                </a:solidFill>
                <a:latin typeface="Arial" panose="020B0604020202020204" pitchFamily="34" charset="0"/>
                <a:cs typeface="Arial" panose="020B0604020202020204" pitchFamily="34" charset="0"/>
              </a:rPr>
              <a:t>WITH YearlySales AS (   </a:t>
            </a:r>
          </a:p>
          <a:p>
            <a:r>
              <a:rPr lang="en-US" sz="1200" b="1" dirty="0">
                <a:solidFill>
                  <a:srgbClr val="160B67"/>
                </a:solidFill>
                <a:latin typeface="Arial" panose="020B0604020202020204" pitchFamily="34" charset="0"/>
                <a:cs typeface="Arial" panose="020B0604020202020204" pitchFamily="34" charset="0"/>
              </a:rPr>
              <a:t>SELECT   Region, YEAR(STR_TO_DATE(Order_Date, '%d/%m/%Y')) AS Year,        </a:t>
            </a:r>
          </a:p>
          <a:p>
            <a:r>
              <a:rPr lang="en-US" sz="1200" b="1" dirty="0">
                <a:solidFill>
                  <a:srgbClr val="160B67"/>
                </a:solidFill>
                <a:latin typeface="Arial" panose="020B0604020202020204" pitchFamily="34" charset="0"/>
                <a:cs typeface="Arial" panose="020B0604020202020204" pitchFamily="34" charset="0"/>
              </a:rPr>
              <a:t>SUM(Sales) AS Total_Sales    </a:t>
            </a:r>
          </a:p>
          <a:p>
            <a:r>
              <a:rPr lang="en-US" sz="1200" b="1" dirty="0">
                <a:solidFill>
                  <a:srgbClr val="160B67"/>
                </a:solidFill>
                <a:latin typeface="Arial" panose="020B0604020202020204" pitchFamily="34" charset="0"/>
                <a:cs typeface="Arial" panose="020B0604020202020204" pitchFamily="34" charset="0"/>
              </a:rPr>
              <a:t>FROM superstore    </a:t>
            </a:r>
          </a:p>
          <a:p>
            <a:r>
              <a:rPr lang="en-US" sz="1200" b="1" dirty="0">
                <a:solidFill>
                  <a:srgbClr val="160B67"/>
                </a:solidFill>
                <a:latin typeface="Arial" panose="020B0604020202020204" pitchFamily="34" charset="0"/>
                <a:cs typeface="Arial" panose="020B0604020202020204" pitchFamily="34" charset="0"/>
              </a:rPr>
              <a:t>GROUP BY Region, Year),</a:t>
            </a:r>
          </a:p>
          <a:p>
            <a:r>
              <a:rPr lang="en-US" sz="1200" b="1" dirty="0">
                <a:solidFill>
                  <a:srgbClr val="160B67"/>
                </a:solidFill>
                <a:latin typeface="Arial" panose="020B0604020202020204" pitchFamily="34" charset="0"/>
                <a:cs typeface="Arial" panose="020B0604020202020204" pitchFamily="34" charset="0"/>
              </a:rPr>
              <a:t>SalesGrowth AS (    </a:t>
            </a:r>
          </a:p>
          <a:p>
            <a:r>
              <a:rPr lang="en-US" sz="1200" b="1" dirty="0">
                <a:solidFill>
                  <a:srgbClr val="160B67"/>
                </a:solidFill>
                <a:latin typeface="Arial" panose="020B0604020202020204" pitchFamily="34" charset="0"/>
                <a:cs typeface="Arial" panose="020B0604020202020204" pitchFamily="34" charset="0"/>
              </a:rPr>
              <a:t>SELECT *,        </a:t>
            </a:r>
          </a:p>
          <a:p>
            <a:r>
              <a:rPr lang="en-US" sz="1200" b="1" dirty="0">
                <a:solidFill>
                  <a:srgbClr val="160B67"/>
                </a:solidFill>
                <a:latin typeface="Arial" panose="020B0604020202020204" pitchFamily="34" charset="0"/>
                <a:cs typeface="Arial" panose="020B0604020202020204" pitchFamily="34" charset="0"/>
              </a:rPr>
              <a:t>LAG(Total_Sales) OVER (PARTITION BY Region ORDER BY Year) </a:t>
            </a:r>
          </a:p>
          <a:p>
            <a:r>
              <a:rPr lang="en-US" sz="1200" b="1" dirty="0">
                <a:solidFill>
                  <a:srgbClr val="160B67"/>
                </a:solidFill>
                <a:latin typeface="Arial" panose="020B0604020202020204" pitchFamily="34" charset="0"/>
                <a:cs typeface="Arial" panose="020B0604020202020204" pitchFamily="34" charset="0"/>
              </a:rPr>
              <a:t>AS Previous_Year_Sales,        </a:t>
            </a:r>
          </a:p>
          <a:p>
            <a:r>
              <a:rPr lang="en-US" sz="1200" b="1" dirty="0">
                <a:solidFill>
                  <a:srgbClr val="160B67"/>
                </a:solidFill>
                <a:latin typeface="Arial" panose="020B0604020202020204" pitchFamily="34" charset="0"/>
                <a:cs typeface="Arial" panose="020B0604020202020204" pitchFamily="34" charset="0"/>
              </a:rPr>
              <a:t>(Total_Sales - LAG(Total_Sales) </a:t>
            </a:r>
          </a:p>
          <a:p>
            <a:r>
              <a:rPr lang="en-US" sz="1200" b="1" dirty="0">
                <a:solidFill>
                  <a:srgbClr val="160B67"/>
                </a:solidFill>
                <a:latin typeface="Arial" panose="020B0604020202020204" pitchFamily="34" charset="0"/>
                <a:cs typeface="Arial" panose="020B0604020202020204" pitchFamily="34" charset="0"/>
              </a:rPr>
              <a:t>OVER (PARTITION BY Region ORDER BY Year)) * 100.0 / LAG(Total_Sales) </a:t>
            </a:r>
          </a:p>
          <a:p>
            <a:r>
              <a:rPr lang="en-US" sz="1200" b="1" dirty="0">
                <a:solidFill>
                  <a:srgbClr val="160B67"/>
                </a:solidFill>
                <a:latin typeface="Arial" panose="020B0604020202020204" pitchFamily="34" charset="0"/>
                <a:cs typeface="Arial" panose="020B0604020202020204" pitchFamily="34" charset="0"/>
              </a:rPr>
              <a:t>OVER (PARTITION BY Region ORDER BY Year) AS YoY_Growth_Percent   </a:t>
            </a:r>
          </a:p>
          <a:p>
            <a:r>
              <a:rPr lang="en-US" sz="1200" b="1" dirty="0">
                <a:solidFill>
                  <a:srgbClr val="160B67"/>
                </a:solidFill>
                <a:latin typeface="Arial" panose="020B0604020202020204" pitchFamily="34" charset="0"/>
                <a:cs typeface="Arial" panose="020B0604020202020204" pitchFamily="34" charset="0"/>
              </a:rPr>
              <a:t> FROM YearlySales </a:t>
            </a:r>
          </a:p>
          <a:p>
            <a:r>
              <a:rPr lang="en-US" sz="1200" b="1" dirty="0">
                <a:solidFill>
                  <a:srgbClr val="160B67"/>
                </a:solidFill>
                <a:latin typeface="Arial" panose="020B0604020202020204" pitchFamily="34" charset="0"/>
                <a:cs typeface="Arial" panose="020B0604020202020204" pitchFamily="34" charset="0"/>
              </a:rPr>
              <a:t>)</a:t>
            </a:r>
          </a:p>
          <a:p>
            <a:r>
              <a:rPr lang="en-US" sz="1200" b="1" dirty="0">
                <a:solidFill>
                  <a:srgbClr val="160B67"/>
                </a:solidFill>
                <a:latin typeface="Arial" panose="020B0604020202020204" pitchFamily="34" charset="0"/>
                <a:cs typeface="Arial" panose="020B0604020202020204" pitchFamily="34" charset="0"/>
              </a:rPr>
              <a:t>SELECT * FROM SalesGrowth;</a:t>
            </a:r>
          </a:p>
        </p:txBody>
      </p:sp>
      <p:sp>
        <p:nvSpPr>
          <p:cNvPr id="4" name="Slide Number Placeholder 3">
            <a:extLst>
              <a:ext uri="{FF2B5EF4-FFF2-40B4-BE49-F238E27FC236}">
                <a16:creationId xmlns:a16="http://schemas.microsoft.com/office/drawing/2014/main" id="{B0CBB72E-88F1-113C-C717-4A102C4B201C}"/>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5" name="Star: 5 Points 4">
            <a:extLst>
              <a:ext uri="{FF2B5EF4-FFF2-40B4-BE49-F238E27FC236}">
                <a16:creationId xmlns:a16="http://schemas.microsoft.com/office/drawing/2014/main" id="{FAE8DF76-382B-CDFF-B6C9-6205F2F09CA7}"/>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C694DB20-482B-85FD-0FC9-129F70DDB95E}"/>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920B3F0-0DDF-2B87-0AE6-47DAEE20F958}"/>
              </a:ext>
            </a:extLst>
          </p:cNvPr>
          <p:cNvPicPr>
            <a:picLocks noChangeAspect="1"/>
          </p:cNvPicPr>
          <p:nvPr/>
        </p:nvPicPr>
        <p:blipFill>
          <a:blip r:embed="rId2"/>
          <a:srcRect/>
          <a:stretch/>
        </p:blipFill>
        <p:spPr>
          <a:xfrm>
            <a:off x="6001555" y="888642"/>
            <a:ext cx="5806396" cy="5321406"/>
          </a:xfrm>
          <a:prstGeom prst="rect">
            <a:avLst/>
          </a:prstGeom>
        </p:spPr>
      </p:pic>
    </p:spTree>
    <p:extLst>
      <p:ext uri="{BB962C8B-B14F-4D97-AF65-F5344CB8AC3E}">
        <p14:creationId xmlns:p14="http://schemas.microsoft.com/office/powerpoint/2010/main" val="309441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5CAB1F2C-32A4-A0E7-19DF-C90276557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03EA8-B753-221C-105D-CD4DC4EE7F96}"/>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Order Shipping Efficiency</a:t>
            </a:r>
          </a:p>
        </p:txBody>
      </p:sp>
      <p:sp>
        <p:nvSpPr>
          <p:cNvPr id="3" name="Content Placeholder 2">
            <a:extLst>
              <a:ext uri="{FF2B5EF4-FFF2-40B4-BE49-F238E27FC236}">
                <a16:creationId xmlns:a16="http://schemas.microsoft.com/office/drawing/2014/main" id="{0D472CDC-707B-E712-7768-3BB2BC4C3272}"/>
              </a:ext>
            </a:extLst>
          </p:cNvPr>
          <p:cNvSpPr>
            <a:spLocks noGrp="1"/>
          </p:cNvSpPr>
          <p:nvPr>
            <p:ph sz="half" idx="2"/>
          </p:nvPr>
        </p:nvSpPr>
        <p:spPr>
          <a:xfrm>
            <a:off x="173620" y="451411"/>
            <a:ext cx="11634332" cy="6406587"/>
          </a:xfrm>
          <a:noFill/>
        </p:spPr>
        <p:txBody>
          <a:bodyPr/>
          <a:lstStyle/>
          <a:p>
            <a:r>
              <a:rPr lang="en-US" sz="1400" b="1" dirty="0">
                <a:solidFill>
                  <a:srgbClr val="160B67"/>
                </a:solidFill>
                <a:latin typeface="Arial" panose="020B0604020202020204" pitchFamily="34" charset="0"/>
                <a:cs typeface="Arial" panose="020B0604020202020204" pitchFamily="34" charset="0"/>
              </a:rPr>
              <a:t>8.Calculate shipping duration for each order.</a:t>
            </a:r>
          </a:p>
          <a:p>
            <a:r>
              <a:rPr lang="en-US" sz="1400" b="1" dirty="0">
                <a:solidFill>
                  <a:srgbClr val="160B67"/>
                </a:solidFill>
                <a:latin typeface="Arial" panose="020B0604020202020204" pitchFamily="34" charset="0"/>
                <a:cs typeface="Arial" panose="020B0604020202020204" pitchFamily="34" charset="0"/>
              </a:rPr>
              <a:t> SELECT  Order_ID,  Ship_Mode,  </a:t>
            </a:r>
          </a:p>
          <a:p>
            <a:r>
              <a:rPr lang="en-US" sz="1400" b="1" dirty="0">
                <a:solidFill>
                  <a:srgbClr val="160B67"/>
                </a:solidFill>
                <a:latin typeface="Arial" panose="020B0604020202020204" pitchFamily="34" charset="0"/>
                <a:cs typeface="Arial" panose="020B0604020202020204" pitchFamily="34" charset="0"/>
              </a:rPr>
              <a:t>DATEDIFF(STR_TO_DATE(Ship_Date, '%d/%m/%Y’), </a:t>
            </a:r>
          </a:p>
          <a:p>
            <a:r>
              <a:rPr lang="en-US" sz="1400" b="1" dirty="0">
                <a:solidFill>
                  <a:srgbClr val="160B67"/>
                </a:solidFill>
                <a:latin typeface="Arial" panose="020B0604020202020204" pitchFamily="34" charset="0"/>
                <a:cs typeface="Arial" panose="020B0604020202020204" pitchFamily="34" charset="0"/>
              </a:rPr>
              <a:t>STR_TO_DATE(Order_Date, '%d/%m/%Y')) AS Shipping_Days</a:t>
            </a:r>
          </a:p>
          <a:p>
            <a:r>
              <a:rPr lang="en-US" sz="1400" b="1" dirty="0">
                <a:solidFill>
                  <a:srgbClr val="160B67"/>
                </a:solidFill>
                <a:latin typeface="Arial" panose="020B0604020202020204" pitchFamily="34" charset="0"/>
                <a:cs typeface="Arial" panose="020B0604020202020204" pitchFamily="34" charset="0"/>
              </a:rPr>
              <a:t>FROM superstore;</a:t>
            </a:r>
          </a:p>
          <a:p>
            <a:r>
              <a:rPr lang="en-US" sz="1400" b="1" dirty="0">
                <a:solidFill>
                  <a:srgbClr val="FF0000"/>
                </a:solidFill>
                <a:latin typeface="Arial" panose="020B0604020202020204" pitchFamily="34" charset="0"/>
                <a:cs typeface="Arial" panose="020B0604020202020204" pitchFamily="34" charset="0"/>
              </a:rPr>
              <a:t>Average Shipping Days:</a:t>
            </a:r>
          </a:p>
          <a:p>
            <a:r>
              <a:rPr lang="en-US" sz="1400" b="1" dirty="0">
                <a:solidFill>
                  <a:srgbClr val="160B67"/>
                </a:solidFill>
                <a:latin typeface="Arial" panose="020B0604020202020204" pitchFamily="34" charset="0"/>
                <a:cs typeface="Arial" panose="020B0604020202020204" pitchFamily="34" charset="0"/>
              </a:rPr>
              <a:t>SELECT  Region,  Ship_Mode,  </a:t>
            </a:r>
          </a:p>
          <a:p>
            <a:r>
              <a:rPr lang="en-US" sz="1400" b="1" dirty="0">
                <a:solidFill>
                  <a:srgbClr val="160B67"/>
                </a:solidFill>
                <a:latin typeface="Arial" panose="020B0604020202020204" pitchFamily="34" charset="0"/>
                <a:cs typeface="Arial" panose="020B0604020202020204" pitchFamily="34" charset="0"/>
              </a:rPr>
              <a:t>ROUND(AVG(DATEDIFF(STR_TO_DATE(Ship_Date, '%d/%m/%Y'), STR_TO_DATE(Order_Date, '%d/%m/%Y'))))</a:t>
            </a:r>
          </a:p>
          <a:p>
            <a:r>
              <a:rPr lang="en-US" sz="1400" b="1" dirty="0">
                <a:solidFill>
                  <a:srgbClr val="160B67"/>
                </a:solidFill>
                <a:latin typeface="Arial" panose="020B0604020202020204" pitchFamily="34" charset="0"/>
                <a:cs typeface="Arial" panose="020B0604020202020204" pitchFamily="34" charset="0"/>
              </a:rPr>
              <a:t>AS Avg_Shipping_Duration_Days</a:t>
            </a:r>
          </a:p>
          <a:p>
            <a:r>
              <a:rPr lang="en-US" sz="1400" b="1" dirty="0">
                <a:solidFill>
                  <a:srgbClr val="160B67"/>
                </a:solidFill>
                <a:latin typeface="Arial" panose="020B0604020202020204" pitchFamily="34" charset="0"/>
                <a:cs typeface="Arial" panose="020B0604020202020204" pitchFamily="34" charset="0"/>
              </a:rPr>
              <a:t>FROM Superstore</a:t>
            </a:r>
          </a:p>
          <a:p>
            <a:r>
              <a:rPr lang="en-US" sz="1400" b="1" dirty="0">
                <a:solidFill>
                  <a:srgbClr val="160B67"/>
                </a:solidFill>
                <a:latin typeface="Arial" panose="020B0604020202020204" pitchFamily="34" charset="0"/>
                <a:cs typeface="Arial" panose="020B0604020202020204" pitchFamily="34" charset="0"/>
              </a:rPr>
              <a:t>GROUP BY Region, Ship_Mode</a:t>
            </a:r>
          </a:p>
          <a:p>
            <a:r>
              <a:rPr lang="en-US" sz="1400" b="1" dirty="0">
                <a:solidFill>
                  <a:srgbClr val="160B67"/>
                </a:solidFill>
                <a:latin typeface="Arial" panose="020B0604020202020204" pitchFamily="34" charset="0"/>
                <a:cs typeface="Arial" panose="020B0604020202020204" pitchFamily="34" charset="0"/>
              </a:rPr>
              <a:t>ORDER BY Region, Ship_Mode;</a:t>
            </a:r>
          </a:p>
        </p:txBody>
      </p:sp>
      <p:sp>
        <p:nvSpPr>
          <p:cNvPr id="4" name="Slide Number Placeholder 3">
            <a:extLst>
              <a:ext uri="{FF2B5EF4-FFF2-40B4-BE49-F238E27FC236}">
                <a16:creationId xmlns:a16="http://schemas.microsoft.com/office/drawing/2014/main" id="{CBBFEA40-8458-3E8D-E047-EB3E94F5285D}"/>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
        <p:nvSpPr>
          <p:cNvPr id="5" name="Star: 5 Points 4">
            <a:extLst>
              <a:ext uri="{FF2B5EF4-FFF2-40B4-BE49-F238E27FC236}">
                <a16:creationId xmlns:a16="http://schemas.microsoft.com/office/drawing/2014/main" id="{B18F6FB2-3181-9D7E-153C-BD71B7668D57}"/>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74E10571-BB23-E286-C72D-42A80CB26042}"/>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36EC50-F276-AE7C-109D-CD779778148C}"/>
              </a:ext>
            </a:extLst>
          </p:cNvPr>
          <p:cNvPicPr>
            <a:picLocks noChangeAspect="1"/>
          </p:cNvPicPr>
          <p:nvPr/>
        </p:nvPicPr>
        <p:blipFill>
          <a:blip r:embed="rId2"/>
          <a:srcRect/>
          <a:stretch/>
        </p:blipFill>
        <p:spPr>
          <a:xfrm>
            <a:off x="5550794" y="451292"/>
            <a:ext cx="6257158" cy="2691154"/>
          </a:xfrm>
          <a:prstGeom prst="rect">
            <a:avLst/>
          </a:prstGeom>
        </p:spPr>
      </p:pic>
      <p:pic>
        <p:nvPicPr>
          <p:cNvPr id="9" name="Picture 8" descr="A screenshot of a data">
            <a:extLst>
              <a:ext uri="{FF2B5EF4-FFF2-40B4-BE49-F238E27FC236}">
                <a16:creationId xmlns:a16="http://schemas.microsoft.com/office/drawing/2014/main" id="{4F06C008-6999-4654-235C-EF2AD844D133}"/>
              </a:ext>
            </a:extLst>
          </p:cNvPr>
          <p:cNvPicPr>
            <a:picLocks noChangeAspect="1"/>
          </p:cNvPicPr>
          <p:nvPr/>
        </p:nvPicPr>
        <p:blipFill>
          <a:blip r:embed="rId3"/>
          <a:stretch>
            <a:fillRect/>
          </a:stretch>
        </p:blipFill>
        <p:spPr>
          <a:xfrm>
            <a:off x="5550794" y="3953832"/>
            <a:ext cx="6257158" cy="2904166"/>
          </a:xfrm>
          <a:prstGeom prst="rect">
            <a:avLst/>
          </a:prstGeom>
        </p:spPr>
      </p:pic>
    </p:spTree>
    <p:extLst>
      <p:ext uri="{BB962C8B-B14F-4D97-AF65-F5344CB8AC3E}">
        <p14:creationId xmlns:p14="http://schemas.microsoft.com/office/powerpoint/2010/main" val="3187474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5171B0D-D62D-1438-595F-49C8F615A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96AC0-B712-F711-9171-5BAD0BE00342}"/>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Order Shipping Efficiency</a:t>
            </a:r>
          </a:p>
        </p:txBody>
      </p:sp>
      <p:sp>
        <p:nvSpPr>
          <p:cNvPr id="3" name="Content Placeholder 2">
            <a:extLst>
              <a:ext uri="{FF2B5EF4-FFF2-40B4-BE49-F238E27FC236}">
                <a16:creationId xmlns:a16="http://schemas.microsoft.com/office/drawing/2014/main" id="{E795B6B6-1A2A-E2DB-7E9F-8655B0840CF9}"/>
              </a:ext>
            </a:extLst>
          </p:cNvPr>
          <p:cNvSpPr>
            <a:spLocks noGrp="1"/>
          </p:cNvSpPr>
          <p:nvPr>
            <p:ph sz="half" idx="2"/>
          </p:nvPr>
        </p:nvSpPr>
        <p:spPr>
          <a:xfrm>
            <a:off x="173620" y="451411"/>
            <a:ext cx="11634332" cy="6406587"/>
          </a:xfrm>
          <a:noFill/>
        </p:spPr>
        <p:txBody>
          <a:bodyPr/>
          <a:lstStyle/>
          <a:p>
            <a:r>
              <a:rPr lang="en-US" sz="1400" b="1" dirty="0">
                <a:solidFill>
                  <a:srgbClr val="160B67"/>
                </a:solidFill>
                <a:latin typeface="Arial" panose="020B0604020202020204" pitchFamily="34" charset="0"/>
                <a:cs typeface="Arial" panose="020B0604020202020204" pitchFamily="34" charset="0"/>
              </a:rPr>
              <a:t>9.Compute the average shipping time by shipping mode and identify delayed shipments compared to the average.</a:t>
            </a:r>
          </a:p>
          <a:p>
            <a:r>
              <a:rPr lang="en-US" sz="1000" b="1" dirty="0">
                <a:solidFill>
                  <a:srgbClr val="160B67"/>
                </a:solidFill>
                <a:latin typeface="Arial" panose="020B0604020202020204" pitchFamily="34" charset="0"/>
                <a:cs typeface="Arial" panose="020B0604020202020204" pitchFamily="34" charset="0"/>
              </a:rPr>
              <a:t>WITH AvgShipping AS (</a:t>
            </a:r>
          </a:p>
          <a:p>
            <a:r>
              <a:rPr lang="en-US" sz="1000" b="1" dirty="0">
                <a:solidFill>
                  <a:srgbClr val="160B67"/>
                </a:solidFill>
                <a:latin typeface="Arial" panose="020B0604020202020204" pitchFamily="34" charset="0"/>
                <a:cs typeface="Arial" panose="020B0604020202020204" pitchFamily="34" charset="0"/>
              </a:rPr>
              <a:t>SELECT Ship_Mode,  AVG(DATEDIFF(STR_TO_DATE(Ship_Date, '%d/%m/%Y'), STR_TO_DATE(Order_Date, '%d/%m/%Y')))   </a:t>
            </a:r>
          </a:p>
          <a:p>
            <a:r>
              <a:rPr lang="en-US" sz="1000" b="1" dirty="0">
                <a:solidFill>
                  <a:srgbClr val="160B67"/>
                </a:solidFill>
                <a:latin typeface="Arial" panose="020B0604020202020204" pitchFamily="34" charset="0"/>
                <a:cs typeface="Arial" panose="020B0604020202020204" pitchFamily="34" charset="0"/>
              </a:rPr>
              <a:t>AS Avg_Shipping_Days    </a:t>
            </a:r>
          </a:p>
          <a:p>
            <a:r>
              <a:rPr lang="en-US" sz="1000" b="1" dirty="0">
                <a:solidFill>
                  <a:srgbClr val="160B67"/>
                </a:solidFill>
                <a:latin typeface="Arial" panose="020B0604020202020204" pitchFamily="34" charset="0"/>
                <a:cs typeface="Arial" panose="020B0604020202020204" pitchFamily="34" charset="0"/>
              </a:rPr>
              <a:t>FROM superstore    </a:t>
            </a:r>
          </a:p>
          <a:p>
            <a:r>
              <a:rPr lang="en-US" sz="1000" b="1" dirty="0">
                <a:solidFill>
                  <a:srgbClr val="160B67"/>
                </a:solidFill>
                <a:latin typeface="Arial" panose="020B0604020202020204" pitchFamily="34" charset="0"/>
                <a:cs typeface="Arial" panose="020B0604020202020204" pitchFamily="34" charset="0"/>
              </a:rPr>
              <a:t>GROUP BY Ship_Mode)</a:t>
            </a:r>
          </a:p>
          <a:p>
            <a:r>
              <a:rPr lang="en-US" sz="1000" b="1" dirty="0">
                <a:solidFill>
                  <a:srgbClr val="160B67"/>
                </a:solidFill>
                <a:latin typeface="Arial" panose="020B0604020202020204" pitchFamily="34" charset="0"/>
                <a:cs typeface="Arial" panose="020B0604020202020204" pitchFamily="34" charset="0"/>
              </a:rPr>
              <a:t>SELECT   s.Order_ID,  s.Ship_Mode,  </a:t>
            </a:r>
          </a:p>
          <a:p>
            <a:r>
              <a:rPr lang="en-US" sz="1000" b="1" dirty="0">
                <a:solidFill>
                  <a:srgbClr val="160B67"/>
                </a:solidFill>
                <a:latin typeface="Arial" panose="020B0604020202020204" pitchFamily="34" charset="0"/>
                <a:cs typeface="Arial" panose="020B0604020202020204" pitchFamily="34" charset="0"/>
              </a:rPr>
              <a:t>STR_TO_DATE(s.Order_Date, '%d/%m/%Y') AS Order_Date,  STR_TO_DATE(s.Ship_Date, '%d/%m/%Y') AS Ship_Date,    </a:t>
            </a:r>
          </a:p>
          <a:p>
            <a:r>
              <a:rPr lang="en-US" sz="1000" b="1" dirty="0">
                <a:solidFill>
                  <a:srgbClr val="160B67"/>
                </a:solidFill>
                <a:latin typeface="Arial" panose="020B0604020202020204" pitchFamily="34" charset="0"/>
                <a:cs typeface="Arial" panose="020B0604020202020204" pitchFamily="34" charset="0"/>
              </a:rPr>
              <a:t>DATEDIFF(STR_TO_DATE(s.Ship_Date, '%d/%m/%Y’), </a:t>
            </a:r>
          </a:p>
          <a:p>
            <a:r>
              <a:rPr lang="en-US" sz="1000" b="1" dirty="0">
                <a:solidFill>
                  <a:srgbClr val="160B67"/>
                </a:solidFill>
                <a:latin typeface="Arial" panose="020B0604020202020204" pitchFamily="34" charset="0"/>
                <a:cs typeface="Arial" panose="020B0604020202020204" pitchFamily="34" charset="0"/>
              </a:rPr>
              <a:t>STR_TO_DATE(s.Order_Date, '%d/%m/%Y')) AS Shipping_Days,   a.Avg_Shipping_Days,</a:t>
            </a:r>
          </a:p>
          <a:p>
            <a:r>
              <a:rPr lang="en-US" sz="1000" b="1" dirty="0">
                <a:solidFill>
                  <a:srgbClr val="160B67"/>
                </a:solidFill>
                <a:latin typeface="Arial" panose="020B0604020202020204" pitchFamily="34" charset="0"/>
                <a:cs typeface="Arial" panose="020B0604020202020204" pitchFamily="34" charset="0"/>
              </a:rPr>
              <a:t>a.Avg_Shipping_Days,    </a:t>
            </a:r>
          </a:p>
          <a:p>
            <a:r>
              <a:rPr lang="en-US" sz="1000" b="1" dirty="0">
                <a:solidFill>
                  <a:srgbClr val="160B67"/>
                </a:solidFill>
                <a:latin typeface="Arial" panose="020B0604020202020204" pitchFamily="34" charset="0"/>
                <a:cs typeface="Arial" panose="020B0604020202020204" pitchFamily="34" charset="0"/>
              </a:rPr>
              <a:t>CASE         </a:t>
            </a:r>
          </a:p>
          <a:p>
            <a:r>
              <a:rPr lang="en-US" sz="1000" b="1" dirty="0">
                <a:solidFill>
                  <a:srgbClr val="160B67"/>
                </a:solidFill>
                <a:latin typeface="Arial" panose="020B0604020202020204" pitchFamily="34" charset="0"/>
                <a:cs typeface="Arial" panose="020B0604020202020204" pitchFamily="34" charset="0"/>
              </a:rPr>
              <a:t>WHEN </a:t>
            </a:r>
          </a:p>
          <a:p>
            <a:r>
              <a:rPr lang="en-US" sz="1000" b="1" dirty="0">
                <a:solidFill>
                  <a:srgbClr val="160B67"/>
                </a:solidFill>
                <a:latin typeface="Arial" panose="020B0604020202020204" pitchFamily="34" charset="0"/>
                <a:cs typeface="Arial" panose="020B0604020202020204" pitchFamily="34" charset="0"/>
              </a:rPr>
              <a:t>DATEDIFF(STR_TO_DATE(s.Ship_Date, '%d/%m/%Y'), STR_TO_DATE(s.Order_Date, '%d/%m/%Y')) &gt; a.Avg_Shipping_Days         </a:t>
            </a:r>
          </a:p>
          <a:p>
            <a:r>
              <a:rPr lang="en-US" sz="1000" b="1" dirty="0">
                <a:solidFill>
                  <a:srgbClr val="160B67"/>
                </a:solidFill>
                <a:latin typeface="Arial" panose="020B0604020202020204" pitchFamily="34" charset="0"/>
                <a:cs typeface="Arial" panose="020B0604020202020204" pitchFamily="34" charset="0"/>
              </a:rPr>
              <a:t>THEN 'Delayed'        </a:t>
            </a:r>
          </a:p>
          <a:p>
            <a:r>
              <a:rPr lang="en-US" sz="1000" b="1" dirty="0">
                <a:solidFill>
                  <a:srgbClr val="160B67"/>
                </a:solidFill>
                <a:latin typeface="Arial" panose="020B0604020202020204" pitchFamily="34" charset="0"/>
                <a:cs typeface="Arial" panose="020B0604020202020204" pitchFamily="34" charset="0"/>
              </a:rPr>
              <a:t>ELSE 'On Time'    </a:t>
            </a:r>
          </a:p>
          <a:p>
            <a:r>
              <a:rPr lang="en-US" sz="1000" b="1" dirty="0">
                <a:solidFill>
                  <a:srgbClr val="160B67"/>
                </a:solidFill>
                <a:latin typeface="Arial" panose="020B0604020202020204" pitchFamily="34" charset="0"/>
                <a:cs typeface="Arial" panose="020B0604020202020204" pitchFamily="34" charset="0"/>
              </a:rPr>
              <a:t>END AS Shipping_StatusFROM superstore s</a:t>
            </a:r>
          </a:p>
          <a:p>
            <a:r>
              <a:rPr lang="en-US" sz="1000" b="1" dirty="0">
                <a:solidFill>
                  <a:srgbClr val="160B67"/>
                </a:solidFill>
                <a:latin typeface="Arial" panose="020B0604020202020204" pitchFamily="34" charset="0"/>
                <a:cs typeface="Arial" panose="020B0604020202020204" pitchFamily="34" charset="0"/>
              </a:rPr>
              <a:t>JOIN AvgShipping a ON s.Ship_Mode = a.Ship_Mode;</a:t>
            </a:r>
          </a:p>
        </p:txBody>
      </p:sp>
      <p:sp>
        <p:nvSpPr>
          <p:cNvPr id="4" name="Slide Number Placeholder 3">
            <a:extLst>
              <a:ext uri="{FF2B5EF4-FFF2-40B4-BE49-F238E27FC236}">
                <a16:creationId xmlns:a16="http://schemas.microsoft.com/office/drawing/2014/main" id="{541DD0EB-1FC3-2E05-2B6C-753537AA3804}"/>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
        <p:nvSpPr>
          <p:cNvPr id="5" name="Star: 5 Points 4">
            <a:extLst>
              <a:ext uri="{FF2B5EF4-FFF2-40B4-BE49-F238E27FC236}">
                <a16:creationId xmlns:a16="http://schemas.microsoft.com/office/drawing/2014/main" id="{188CDC14-A68F-2327-3A51-CBBBFA67FD9D}"/>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F291E8AE-0863-B5F8-87E0-757C8642FD7D}"/>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646582-E02C-DCE8-4CAC-BF49C80B2DBA}"/>
              </a:ext>
            </a:extLst>
          </p:cNvPr>
          <p:cNvPicPr>
            <a:picLocks noChangeAspect="1"/>
          </p:cNvPicPr>
          <p:nvPr/>
        </p:nvPicPr>
        <p:blipFill>
          <a:blip r:embed="rId2"/>
          <a:srcRect/>
          <a:stretch/>
        </p:blipFill>
        <p:spPr>
          <a:xfrm>
            <a:off x="7650051" y="837127"/>
            <a:ext cx="4157901" cy="6096105"/>
          </a:xfrm>
          <a:prstGeom prst="rect">
            <a:avLst/>
          </a:prstGeom>
        </p:spPr>
      </p:pic>
    </p:spTree>
    <p:extLst>
      <p:ext uri="{BB962C8B-B14F-4D97-AF65-F5344CB8AC3E}">
        <p14:creationId xmlns:p14="http://schemas.microsoft.com/office/powerpoint/2010/main" val="2878516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240A0B0E-B30A-A788-D5E4-D2D0B42BB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0D18D-7DD8-6165-2170-816DA6B19799}"/>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 Customers by Lifetime Value</a:t>
            </a:r>
          </a:p>
        </p:txBody>
      </p:sp>
      <p:sp>
        <p:nvSpPr>
          <p:cNvPr id="3" name="Content Placeholder 2">
            <a:extLst>
              <a:ext uri="{FF2B5EF4-FFF2-40B4-BE49-F238E27FC236}">
                <a16:creationId xmlns:a16="http://schemas.microsoft.com/office/drawing/2014/main" id="{142371CC-6A85-31DE-2438-E48DB0CDF274}"/>
              </a:ext>
            </a:extLst>
          </p:cNvPr>
          <p:cNvSpPr>
            <a:spLocks noGrp="1"/>
          </p:cNvSpPr>
          <p:nvPr>
            <p:ph sz="half" idx="2"/>
          </p:nvPr>
        </p:nvSpPr>
        <p:spPr>
          <a:xfrm>
            <a:off x="173620" y="451411"/>
            <a:ext cx="11634332" cy="6406587"/>
          </a:xfrm>
          <a:noFill/>
        </p:spPr>
        <p:txBody>
          <a:bodyPr/>
          <a:lstStyle/>
          <a:p>
            <a:r>
              <a:rPr lang="en-US" sz="1800" b="1" kern="100" dirty="0">
                <a:solidFill>
                  <a:srgbClr val="310E64"/>
                </a:solidFill>
                <a:effectLst/>
                <a:latin typeface="Arial" panose="020B0604020202020204" pitchFamily="34" charset="0"/>
                <a:ea typeface="Aptos" panose="020B0004020202020204" pitchFamily="34" charset="0"/>
                <a:cs typeface="Arial" panose="020B0604020202020204" pitchFamily="34" charset="0"/>
              </a:rPr>
              <a:t>10.Identify the top 10% of customers who contribute the most to the business.</a:t>
            </a:r>
          </a:p>
          <a:p>
            <a:endParaRPr lang="en-US" sz="1400" b="1" dirty="0">
              <a:solidFill>
                <a:srgbClr val="160B67"/>
              </a:solidFill>
              <a:latin typeface="Arial" panose="020B0604020202020204" pitchFamily="34" charset="0"/>
              <a:cs typeface="Arial" panose="020B0604020202020204" pitchFamily="34" charset="0"/>
            </a:endParaRPr>
          </a:p>
          <a:p>
            <a:r>
              <a:rPr lang="en-US" sz="1800" b="1" dirty="0">
                <a:solidFill>
                  <a:srgbClr val="160B67"/>
                </a:solidFill>
                <a:latin typeface="Arial" panose="020B0604020202020204" pitchFamily="34" charset="0"/>
                <a:cs typeface="Arial" panose="020B0604020202020204" pitchFamily="34" charset="0"/>
              </a:rPr>
              <a:t>SELECT     </a:t>
            </a:r>
          </a:p>
          <a:p>
            <a:r>
              <a:rPr lang="en-US" sz="1800" b="1" dirty="0">
                <a:solidFill>
                  <a:srgbClr val="160B67"/>
                </a:solidFill>
                <a:latin typeface="Arial" panose="020B0604020202020204" pitchFamily="34" charset="0"/>
                <a:cs typeface="Arial" panose="020B0604020202020204" pitchFamily="34" charset="0"/>
              </a:rPr>
              <a:t>Customer_ID,    Customer_Name,    </a:t>
            </a:r>
          </a:p>
          <a:p>
            <a:r>
              <a:rPr lang="en-US" sz="1800" b="1" dirty="0">
                <a:solidFill>
                  <a:srgbClr val="160B67"/>
                </a:solidFill>
                <a:latin typeface="Arial" panose="020B0604020202020204" pitchFamily="34" charset="0"/>
                <a:cs typeface="Arial" panose="020B0604020202020204" pitchFamily="34" charset="0"/>
              </a:rPr>
              <a:t>ROUND(SUM(Sales),2) AS Total_Sales</a:t>
            </a:r>
          </a:p>
          <a:p>
            <a:r>
              <a:rPr lang="en-US" sz="1800" b="1" dirty="0">
                <a:solidFill>
                  <a:srgbClr val="160B67"/>
                </a:solidFill>
                <a:latin typeface="Arial" panose="020B0604020202020204" pitchFamily="34" charset="0"/>
                <a:cs typeface="Arial" panose="020B0604020202020204" pitchFamily="34" charset="0"/>
              </a:rPr>
              <a:t>FROM superstore</a:t>
            </a:r>
          </a:p>
          <a:p>
            <a:r>
              <a:rPr lang="en-US" sz="1800" b="1" dirty="0">
                <a:solidFill>
                  <a:srgbClr val="160B67"/>
                </a:solidFill>
                <a:latin typeface="Arial" panose="020B0604020202020204" pitchFamily="34" charset="0"/>
                <a:cs typeface="Arial" panose="020B0604020202020204" pitchFamily="34" charset="0"/>
              </a:rPr>
              <a:t>GROUP BY Customer_ID, Customer_Name</a:t>
            </a:r>
          </a:p>
          <a:p>
            <a:r>
              <a:rPr lang="en-US" sz="1800" b="1" dirty="0">
                <a:solidFill>
                  <a:srgbClr val="160B67"/>
                </a:solidFill>
                <a:latin typeface="Arial" panose="020B0604020202020204" pitchFamily="34" charset="0"/>
                <a:cs typeface="Arial" panose="020B0604020202020204" pitchFamily="34" charset="0"/>
              </a:rPr>
              <a:t>ORDER BY Total_Sales DESC</a:t>
            </a:r>
          </a:p>
          <a:p>
            <a:r>
              <a:rPr lang="en-US" sz="1800" b="1" dirty="0">
                <a:solidFill>
                  <a:srgbClr val="160B67"/>
                </a:solidFill>
                <a:latin typeface="Arial" panose="020B0604020202020204" pitchFamily="34" charset="0"/>
                <a:cs typeface="Arial" panose="020B0604020202020204" pitchFamily="34" charset="0"/>
              </a:rPr>
              <a:t>LIMIT 10;</a:t>
            </a:r>
          </a:p>
        </p:txBody>
      </p:sp>
      <p:sp>
        <p:nvSpPr>
          <p:cNvPr id="4" name="Slide Number Placeholder 3">
            <a:extLst>
              <a:ext uri="{FF2B5EF4-FFF2-40B4-BE49-F238E27FC236}">
                <a16:creationId xmlns:a16="http://schemas.microsoft.com/office/drawing/2014/main" id="{FE9BB2DE-8799-2FC2-F3E8-DB51C0C04023}"/>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
        <p:nvSpPr>
          <p:cNvPr id="5" name="Star: 5 Points 4">
            <a:extLst>
              <a:ext uri="{FF2B5EF4-FFF2-40B4-BE49-F238E27FC236}">
                <a16:creationId xmlns:a16="http://schemas.microsoft.com/office/drawing/2014/main" id="{A188DF52-ECFF-D711-67B2-86CAA45C70C6}"/>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0D9960B5-0DF5-8FEF-13C4-6402FFEB2E1D}"/>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CA4C489-3F5D-B6E6-995D-F384F0C34142}"/>
              </a:ext>
            </a:extLst>
          </p:cNvPr>
          <p:cNvPicPr>
            <a:picLocks noChangeAspect="1"/>
          </p:cNvPicPr>
          <p:nvPr/>
        </p:nvPicPr>
        <p:blipFill>
          <a:blip r:embed="rId2"/>
          <a:srcRect/>
          <a:stretch/>
        </p:blipFill>
        <p:spPr>
          <a:xfrm>
            <a:off x="6096001" y="1326524"/>
            <a:ext cx="5711952" cy="5080065"/>
          </a:xfrm>
          <a:prstGeom prst="rect">
            <a:avLst/>
          </a:prstGeom>
        </p:spPr>
      </p:pic>
    </p:spTree>
    <p:extLst>
      <p:ext uri="{BB962C8B-B14F-4D97-AF65-F5344CB8AC3E}">
        <p14:creationId xmlns:p14="http://schemas.microsoft.com/office/powerpoint/2010/main" val="3888885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759E2F8-C741-EA3F-7F5D-76CD0DD36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8CF7E-CBA2-0A29-7CEB-044B245424C0}"/>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 Customers by Lifetime Value</a:t>
            </a:r>
          </a:p>
        </p:txBody>
      </p:sp>
      <p:sp>
        <p:nvSpPr>
          <p:cNvPr id="3" name="Content Placeholder 2">
            <a:extLst>
              <a:ext uri="{FF2B5EF4-FFF2-40B4-BE49-F238E27FC236}">
                <a16:creationId xmlns:a16="http://schemas.microsoft.com/office/drawing/2014/main" id="{CE002143-C505-D5F2-5CCC-6FEF8E72CF06}"/>
              </a:ext>
            </a:extLst>
          </p:cNvPr>
          <p:cNvSpPr>
            <a:spLocks noGrp="1"/>
          </p:cNvSpPr>
          <p:nvPr>
            <p:ph sz="half" idx="2"/>
          </p:nvPr>
        </p:nvSpPr>
        <p:spPr>
          <a:xfrm>
            <a:off x="173620" y="451411"/>
            <a:ext cx="11634332" cy="6406587"/>
          </a:xfrm>
          <a:noFill/>
        </p:spPr>
        <p:txBody>
          <a:bodyPr/>
          <a:lstStyle/>
          <a:p>
            <a:r>
              <a:rPr lang="en-US" sz="1800" b="1" kern="100" dirty="0">
                <a:solidFill>
                  <a:srgbClr val="310E64"/>
                </a:solidFill>
                <a:effectLst/>
                <a:latin typeface="Arial" panose="020B0604020202020204" pitchFamily="34" charset="0"/>
                <a:ea typeface="Aptos" panose="020B0004020202020204" pitchFamily="34" charset="0"/>
                <a:cs typeface="Arial" panose="020B0604020202020204" pitchFamily="34" charset="0"/>
              </a:rPr>
              <a:t>10.Identify the top 10  of customers who contribute the most to the business.</a:t>
            </a:r>
          </a:p>
          <a:p>
            <a:r>
              <a:rPr lang="en-US" sz="1400" b="1" dirty="0">
                <a:solidFill>
                  <a:srgbClr val="FF0000"/>
                </a:solidFill>
                <a:latin typeface="Arial" panose="020B0604020202020204" pitchFamily="34" charset="0"/>
                <a:cs typeface="Arial" panose="020B0604020202020204" pitchFamily="34" charset="0"/>
              </a:rPr>
              <a:t>Top 10 Customers by Total Sales:</a:t>
            </a:r>
          </a:p>
          <a:p>
            <a:r>
              <a:rPr lang="en-US" sz="1800" b="1" dirty="0">
                <a:solidFill>
                  <a:srgbClr val="160B67"/>
                </a:solidFill>
                <a:latin typeface="Arial" panose="020B0604020202020204" pitchFamily="34" charset="0"/>
                <a:cs typeface="Arial" panose="020B0604020202020204" pitchFamily="34" charset="0"/>
              </a:rPr>
              <a:t>SELECT     </a:t>
            </a:r>
          </a:p>
          <a:p>
            <a:r>
              <a:rPr lang="en-US" sz="1800" b="1" dirty="0">
                <a:solidFill>
                  <a:srgbClr val="160B67"/>
                </a:solidFill>
                <a:latin typeface="Arial" panose="020B0604020202020204" pitchFamily="34" charset="0"/>
                <a:cs typeface="Arial" panose="020B0604020202020204" pitchFamily="34" charset="0"/>
              </a:rPr>
              <a:t>Customer_ID,    Customer_Name,    </a:t>
            </a:r>
          </a:p>
          <a:p>
            <a:r>
              <a:rPr lang="en-US" sz="1800" b="1" dirty="0">
                <a:solidFill>
                  <a:srgbClr val="160B67"/>
                </a:solidFill>
                <a:latin typeface="Arial" panose="020B0604020202020204" pitchFamily="34" charset="0"/>
                <a:cs typeface="Arial" panose="020B0604020202020204" pitchFamily="34" charset="0"/>
              </a:rPr>
              <a:t>ROUND(SUM(Sales),2) AS Total_Sales</a:t>
            </a:r>
          </a:p>
          <a:p>
            <a:r>
              <a:rPr lang="en-US" sz="1800" b="1" dirty="0">
                <a:solidFill>
                  <a:srgbClr val="160B67"/>
                </a:solidFill>
                <a:latin typeface="Arial" panose="020B0604020202020204" pitchFamily="34" charset="0"/>
                <a:cs typeface="Arial" panose="020B0604020202020204" pitchFamily="34" charset="0"/>
              </a:rPr>
              <a:t>FROM superstore</a:t>
            </a:r>
          </a:p>
          <a:p>
            <a:r>
              <a:rPr lang="en-US" sz="1800" b="1" dirty="0">
                <a:solidFill>
                  <a:srgbClr val="160B67"/>
                </a:solidFill>
                <a:latin typeface="Arial" panose="020B0604020202020204" pitchFamily="34" charset="0"/>
                <a:cs typeface="Arial" panose="020B0604020202020204" pitchFamily="34" charset="0"/>
              </a:rPr>
              <a:t>GROUP BY Customer_ID, Customer_Name</a:t>
            </a:r>
          </a:p>
          <a:p>
            <a:r>
              <a:rPr lang="en-US" sz="1800" b="1" dirty="0">
                <a:solidFill>
                  <a:srgbClr val="160B67"/>
                </a:solidFill>
                <a:latin typeface="Arial" panose="020B0604020202020204" pitchFamily="34" charset="0"/>
                <a:cs typeface="Arial" panose="020B0604020202020204" pitchFamily="34" charset="0"/>
              </a:rPr>
              <a:t>ORDER BY Total_Sales DESC</a:t>
            </a:r>
          </a:p>
          <a:p>
            <a:r>
              <a:rPr lang="en-US" sz="1800" b="1" dirty="0">
                <a:solidFill>
                  <a:srgbClr val="160B67"/>
                </a:solidFill>
                <a:latin typeface="Arial" panose="020B0604020202020204" pitchFamily="34" charset="0"/>
                <a:cs typeface="Arial" panose="020B0604020202020204" pitchFamily="34" charset="0"/>
              </a:rPr>
              <a:t>LIMIT 10;</a:t>
            </a:r>
          </a:p>
        </p:txBody>
      </p:sp>
      <p:sp>
        <p:nvSpPr>
          <p:cNvPr id="4" name="Slide Number Placeholder 3">
            <a:extLst>
              <a:ext uri="{FF2B5EF4-FFF2-40B4-BE49-F238E27FC236}">
                <a16:creationId xmlns:a16="http://schemas.microsoft.com/office/drawing/2014/main" id="{0A699271-6F5A-E19A-28F8-6BF6895D3DAB}"/>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
        <p:nvSpPr>
          <p:cNvPr id="5" name="Star: 5 Points 4">
            <a:extLst>
              <a:ext uri="{FF2B5EF4-FFF2-40B4-BE49-F238E27FC236}">
                <a16:creationId xmlns:a16="http://schemas.microsoft.com/office/drawing/2014/main" id="{D0254F2F-1C2E-41F0-00E1-2B8E41C7DB10}"/>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E6697992-0993-D729-D9D4-4D2D66111302}"/>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71BDBB-5AC6-53F6-C00A-E10AB490632A}"/>
              </a:ext>
            </a:extLst>
          </p:cNvPr>
          <p:cNvPicPr>
            <a:picLocks noChangeAspect="1"/>
          </p:cNvPicPr>
          <p:nvPr/>
        </p:nvPicPr>
        <p:blipFill>
          <a:blip r:embed="rId2"/>
          <a:srcRect/>
          <a:stretch/>
        </p:blipFill>
        <p:spPr>
          <a:xfrm>
            <a:off x="6096001" y="1326524"/>
            <a:ext cx="5711952" cy="5080065"/>
          </a:xfrm>
          <a:prstGeom prst="rect">
            <a:avLst/>
          </a:prstGeom>
        </p:spPr>
      </p:pic>
    </p:spTree>
    <p:extLst>
      <p:ext uri="{BB962C8B-B14F-4D97-AF65-F5344CB8AC3E}">
        <p14:creationId xmlns:p14="http://schemas.microsoft.com/office/powerpoint/2010/main" val="3893689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68774F6-8DEA-C04E-3685-5622D84110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AACB8-7D66-8E23-D50B-444D5B03C9C4}"/>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 Customers by Lifetime Value</a:t>
            </a:r>
          </a:p>
        </p:txBody>
      </p:sp>
      <p:sp>
        <p:nvSpPr>
          <p:cNvPr id="3" name="Content Placeholder 2">
            <a:extLst>
              <a:ext uri="{FF2B5EF4-FFF2-40B4-BE49-F238E27FC236}">
                <a16:creationId xmlns:a16="http://schemas.microsoft.com/office/drawing/2014/main" id="{86FBC561-0255-D948-0096-60DB02F07A65}"/>
              </a:ext>
            </a:extLst>
          </p:cNvPr>
          <p:cNvSpPr>
            <a:spLocks noGrp="1"/>
          </p:cNvSpPr>
          <p:nvPr>
            <p:ph sz="half" idx="2"/>
          </p:nvPr>
        </p:nvSpPr>
        <p:spPr>
          <a:xfrm>
            <a:off x="173620" y="451411"/>
            <a:ext cx="11634332" cy="6406587"/>
          </a:xfrm>
          <a:noFill/>
        </p:spPr>
        <p:txBody>
          <a:bodyPr/>
          <a:lstStyle/>
          <a:p>
            <a:r>
              <a:rPr lang="en-US" sz="1400" b="1" dirty="0">
                <a:solidFill>
                  <a:srgbClr val="7030A0"/>
                </a:solidFill>
                <a:latin typeface="Arial" panose="020B0604020202020204" pitchFamily="34" charset="0"/>
                <a:cs typeface="Arial" panose="020B0604020202020204" pitchFamily="34" charset="0"/>
              </a:rPr>
              <a:t>11. Calculate customer lifetime value (total sales per customer) and rank them accordingly.</a:t>
            </a:r>
          </a:p>
          <a:p>
            <a:r>
              <a:rPr lang="en-US" sz="1400" b="1" dirty="0">
                <a:solidFill>
                  <a:srgbClr val="7030A0"/>
                </a:solidFill>
                <a:latin typeface="Arial" panose="020B0604020202020204" pitchFamily="34" charset="0"/>
                <a:cs typeface="Arial" panose="020B0604020202020204" pitchFamily="34" charset="0"/>
              </a:rPr>
              <a:t>WITH CustomerSales AS (   </a:t>
            </a:r>
          </a:p>
          <a:p>
            <a:r>
              <a:rPr lang="en-US" sz="1400" b="1" dirty="0">
                <a:solidFill>
                  <a:srgbClr val="7030A0"/>
                </a:solidFill>
                <a:latin typeface="Arial" panose="020B0604020202020204" pitchFamily="34" charset="0"/>
                <a:cs typeface="Arial" panose="020B0604020202020204" pitchFamily="34" charset="0"/>
              </a:rPr>
              <a:t>SELECT  Customer_ID,  Customer_Name,  SUM(Sales) AS Customer_Lifetime_Value    </a:t>
            </a:r>
          </a:p>
          <a:p>
            <a:r>
              <a:rPr lang="en-US" sz="1400" b="1" dirty="0">
                <a:solidFill>
                  <a:srgbClr val="7030A0"/>
                </a:solidFill>
                <a:latin typeface="Arial" panose="020B0604020202020204" pitchFamily="34" charset="0"/>
                <a:cs typeface="Arial" panose="020B0604020202020204" pitchFamily="34" charset="0"/>
              </a:rPr>
              <a:t>FROM Superstore   </a:t>
            </a:r>
          </a:p>
          <a:p>
            <a:r>
              <a:rPr lang="en-US" sz="1400" b="1" dirty="0">
                <a:solidFill>
                  <a:srgbClr val="7030A0"/>
                </a:solidFill>
                <a:latin typeface="Arial" panose="020B0604020202020204" pitchFamily="34" charset="0"/>
                <a:cs typeface="Arial" panose="020B0604020202020204" pitchFamily="34" charset="0"/>
              </a:rPr>
              <a:t>GROUP BY Customer_ID, Customer_Name),</a:t>
            </a:r>
          </a:p>
          <a:p>
            <a:r>
              <a:rPr lang="en-US" sz="1400" b="1" dirty="0">
                <a:solidFill>
                  <a:srgbClr val="7030A0"/>
                </a:solidFill>
                <a:latin typeface="Arial" panose="020B0604020202020204" pitchFamily="34" charset="0"/>
                <a:cs typeface="Arial" panose="020B0604020202020204" pitchFamily="34" charset="0"/>
              </a:rPr>
              <a:t>RankedCLV AS (    </a:t>
            </a:r>
          </a:p>
          <a:p>
            <a:r>
              <a:rPr lang="en-US" sz="1400" b="1" dirty="0">
                <a:solidFill>
                  <a:srgbClr val="7030A0"/>
                </a:solidFill>
                <a:latin typeface="Arial" panose="020B0604020202020204" pitchFamily="34" charset="0"/>
                <a:cs typeface="Arial" panose="020B0604020202020204" pitchFamily="34" charset="0"/>
              </a:rPr>
              <a:t>SELECT *,           </a:t>
            </a:r>
          </a:p>
          <a:p>
            <a:r>
              <a:rPr lang="en-US" sz="1400" b="1" dirty="0">
                <a:solidFill>
                  <a:srgbClr val="7030A0"/>
                </a:solidFill>
                <a:latin typeface="Arial" panose="020B0604020202020204" pitchFamily="34" charset="0"/>
                <a:cs typeface="Arial" panose="020B0604020202020204" pitchFamily="34" charset="0"/>
              </a:rPr>
              <a:t>RANK() OVER (ORDER BY Customer_Lifetime_Value DESC) AS CLV_Rank    </a:t>
            </a:r>
          </a:p>
          <a:p>
            <a:r>
              <a:rPr lang="en-US" sz="1400" b="1" dirty="0">
                <a:solidFill>
                  <a:srgbClr val="7030A0"/>
                </a:solidFill>
                <a:latin typeface="Arial" panose="020B0604020202020204" pitchFamily="34" charset="0"/>
                <a:cs typeface="Arial" panose="020B0604020202020204" pitchFamily="34" charset="0"/>
              </a:rPr>
              <a:t>FROM CustomerSales</a:t>
            </a:r>
          </a:p>
          <a:p>
            <a:r>
              <a:rPr lang="en-US" sz="1400" b="1" dirty="0">
                <a:solidFill>
                  <a:srgbClr val="7030A0"/>
                </a:solidFill>
                <a:latin typeface="Arial" panose="020B0604020202020204" pitchFamily="34" charset="0"/>
                <a:cs typeface="Arial" panose="020B0604020202020204" pitchFamily="34" charset="0"/>
              </a:rPr>
              <a:t>)</a:t>
            </a:r>
          </a:p>
          <a:p>
            <a:r>
              <a:rPr lang="en-US" sz="1400" b="1" dirty="0">
                <a:solidFill>
                  <a:srgbClr val="7030A0"/>
                </a:solidFill>
                <a:latin typeface="Arial" panose="020B0604020202020204" pitchFamily="34" charset="0"/>
                <a:cs typeface="Arial" panose="020B0604020202020204" pitchFamily="34" charset="0"/>
              </a:rPr>
              <a:t>SELECT  Customer_ID,  Customer_Name, Customer_Lifetime_Value,    CLV_Rank</a:t>
            </a:r>
          </a:p>
          <a:p>
            <a:r>
              <a:rPr lang="en-US" sz="1400" b="1" dirty="0">
                <a:solidFill>
                  <a:srgbClr val="7030A0"/>
                </a:solidFill>
                <a:latin typeface="Arial" panose="020B0604020202020204" pitchFamily="34" charset="0"/>
                <a:cs typeface="Arial" panose="020B0604020202020204" pitchFamily="34" charset="0"/>
              </a:rPr>
              <a:t>FROM RankedCLV</a:t>
            </a:r>
          </a:p>
          <a:p>
            <a:r>
              <a:rPr lang="en-US" sz="1400" b="1" dirty="0">
                <a:solidFill>
                  <a:srgbClr val="7030A0"/>
                </a:solidFill>
                <a:latin typeface="Arial" panose="020B0604020202020204" pitchFamily="34" charset="0"/>
                <a:cs typeface="Arial" panose="020B0604020202020204" pitchFamily="34" charset="0"/>
              </a:rPr>
              <a:t>ORDER BY CLV_Rank;</a:t>
            </a:r>
          </a:p>
        </p:txBody>
      </p:sp>
      <p:sp>
        <p:nvSpPr>
          <p:cNvPr id="4" name="Slide Number Placeholder 3">
            <a:extLst>
              <a:ext uri="{FF2B5EF4-FFF2-40B4-BE49-F238E27FC236}">
                <a16:creationId xmlns:a16="http://schemas.microsoft.com/office/drawing/2014/main" id="{7A79F13D-6755-06BF-40E4-4C3F2942E990}"/>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
        <p:nvSpPr>
          <p:cNvPr id="5" name="Star: 5 Points 4">
            <a:extLst>
              <a:ext uri="{FF2B5EF4-FFF2-40B4-BE49-F238E27FC236}">
                <a16:creationId xmlns:a16="http://schemas.microsoft.com/office/drawing/2014/main" id="{E4E71C73-57C7-07F6-8003-D73A83ED596D}"/>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8CF12BA5-BC3B-D9D2-1B89-B5F039A95C7D}"/>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EB593E-394F-67A3-0195-BE94B5AF3040}"/>
              </a:ext>
            </a:extLst>
          </p:cNvPr>
          <p:cNvPicPr>
            <a:picLocks noChangeAspect="1"/>
          </p:cNvPicPr>
          <p:nvPr/>
        </p:nvPicPr>
        <p:blipFill>
          <a:blip r:embed="rId2"/>
          <a:srcRect/>
          <a:stretch/>
        </p:blipFill>
        <p:spPr>
          <a:xfrm>
            <a:off x="7456869" y="888642"/>
            <a:ext cx="4351084" cy="5888334"/>
          </a:xfrm>
          <a:prstGeom prst="rect">
            <a:avLst/>
          </a:prstGeom>
        </p:spPr>
      </p:pic>
    </p:spTree>
    <p:extLst>
      <p:ext uri="{BB962C8B-B14F-4D97-AF65-F5344CB8AC3E}">
        <p14:creationId xmlns:p14="http://schemas.microsoft.com/office/powerpoint/2010/main" val="2326396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4518AF4-D790-F0DE-97E2-57B48B416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B5695E-72F7-DF69-1A4D-64B12AA511FD}"/>
              </a:ext>
            </a:extLst>
          </p:cNvPr>
          <p:cNvSpPr>
            <a:spLocks noGrp="1"/>
          </p:cNvSpPr>
          <p:nvPr>
            <p:ph type="title"/>
          </p:nvPr>
        </p:nvSpPr>
        <p:spPr>
          <a:xfrm>
            <a:off x="173620" y="154546"/>
            <a:ext cx="11634332" cy="746975"/>
          </a:xfrm>
        </p:spPr>
        <p:txBody>
          <a:bodyPr/>
          <a:lstStyle/>
          <a:p>
            <a:pPr algn="ctr"/>
            <a:r>
              <a:rPr lang="en-US" sz="3600" b="1" dirty="0">
                <a:solidFill>
                  <a:srgbClr val="FF0000"/>
                </a:solidFill>
                <a:latin typeface="Arial" panose="020B0604020202020204" pitchFamily="34" charset="0"/>
                <a:cs typeface="Arial" panose="020B0604020202020204" pitchFamily="34" charset="0"/>
              </a:rPr>
              <a:t> thank you</a:t>
            </a:r>
          </a:p>
        </p:txBody>
      </p:sp>
      <p:pic>
        <p:nvPicPr>
          <p:cNvPr id="9" name="Content Placeholder 8" descr="A person pushing a cart in a grocery store">
            <a:extLst>
              <a:ext uri="{FF2B5EF4-FFF2-40B4-BE49-F238E27FC236}">
                <a16:creationId xmlns:a16="http://schemas.microsoft.com/office/drawing/2014/main" id="{FC50F135-4F02-B286-6825-E0A442A4B553}"/>
              </a:ext>
            </a:extLst>
          </p:cNvPr>
          <p:cNvPicPr>
            <a:picLocks noGrp="1" noChangeAspect="1"/>
          </p:cNvPicPr>
          <p:nvPr>
            <p:ph sz="half" idx="2"/>
          </p:nvPr>
        </p:nvPicPr>
        <p:blipFill>
          <a:blip r:embed="rId2"/>
          <a:stretch>
            <a:fillRect/>
          </a:stretch>
        </p:blipFill>
        <p:spPr>
          <a:xfrm>
            <a:off x="173620" y="1519707"/>
            <a:ext cx="11481759" cy="5009882"/>
          </a:xfrm>
          <a:noFill/>
        </p:spPr>
      </p:pic>
      <p:sp>
        <p:nvSpPr>
          <p:cNvPr id="4" name="Slide Number Placeholder 3">
            <a:extLst>
              <a:ext uri="{FF2B5EF4-FFF2-40B4-BE49-F238E27FC236}">
                <a16:creationId xmlns:a16="http://schemas.microsoft.com/office/drawing/2014/main" id="{D07FD3FE-8D1D-95F4-BF6E-1F108A6F8F06}"/>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
        <p:nvSpPr>
          <p:cNvPr id="5" name="Star: 5 Points 4">
            <a:extLst>
              <a:ext uri="{FF2B5EF4-FFF2-40B4-BE49-F238E27FC236}">
                <a16:creationId xmlns:a16="http://schemas.microsoft.com/office/drawing/2014/main" id="{BC1FA3E6-CEA6-96B1-4E7B-A96B62312093}"/>
              </a:ext>
            </a:extLst>
          </p:cNvPr>
          <p:cNvSpPr/>
          <p:nvPr/>
        </p:nvSpPr>
        <p:spPr>
          <a:xfrm>
            <a:off x="3633635" y="328411"/>
            <a:ext cx="590309" cy="445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5D95FA85-CAF3-6FFC-F228-7D8932748401}"/>
              </a:ext>
            </a:extLst>
          </p:cNvPr>
          <p:cNvSpPr/>
          <p:nvPr/>
        </p:nvSpPr>
        <p:spPr>
          <a:xfrm>
            <a:off x="7968058" y="328411"/>
            <a:ext cx="590308" cy="445177"/>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22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pushing a cart in a grocery store">
            <a:extLst>
              <a:ext uri="{FF2B5EF4-FFF2-40B4-BE49-F238E27FC236}">
                <a16:creationId xmlns:a16="http://schemas.microsoft.com/office/drawing/2014/main" id="{9CD59EDD-C2D5-5AAA-10A9-8A975C671225}"/>
              </a:ext>
            </a:extLst>
          </p:cNvPr>
          <p:cNvPicPr>
            <a:picLocks noGrp="1" noChangeAspect="1"/>
          </p:cNvPicPr>
          <p:nvPr>
            <p:ph type="pic" sz="quarter" idx="10"/>
          </p:nvPr>
        </p:nvPicPr>
        <p:blipFill>
          <a:blip r:embed="rId2"/>
          <a:srcRect l="29160" r="29160"/>
          <a:stretch>
            <a:fillRect/>
          </a:stretch>
        </p:blipFill>
        <p:spPr>
          <a:xfrm>
            <a:off x="251292" y="1368481"/>
            <a:ext cx="4262835" cy="5447893"/>
          </a:xfrm>
        </p:spPr>
      </p:pic>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335666" y="-3560"/>
            <a:ext cx="11088547" cy="1047952"/>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2905247" y="324092"/>
            <a:ext cx="7523544" cy="297699"/>
          </a:xfrm>
        </p:spPr>
        <p:txBody>
          <a:bodyPr/>
          <a:lstStyle/>
          <a:p>
            <a:pPr algn="ctr"/>
            <a:r>
              <a:rPr lang="en-US" sz="1600" dirty="0">
                <a:solidFill>
                  <a:srgbClr val="FF0000"/>
                </a:solidFill>
              </a:rPr>
              <a:t>about the Data set</a:t>
            </a:r>
          </a:p>
        </p:txBody>
      </p:sp>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4687747" y="1368482"/>
            <a:ext cx="7120205" cy="5165426"/>
          </a:xfrm>
        </p:spPr>
        <p:txBody>
          <a:bodyPr/>
          <a:lstStyle/>
          <a:p>
            <a:pPr algn="l" fontAlgn="base">
              <a:spcAft>
                <a:spcPts val="1200"/>
              </a:spcAft>
              <a:buNone/>
            </a:pPr>
            <a:r>
              <a:rPr lang="en-US" b="1" i="0" dirty="0">
                <a:solidFill>
                  <a:srgbClr val="160B67"/>
                </a:solidFill>
                <a:effectLst/>
                <a:latin typeface="Corbel Light" panose="020B0303020204020204" pitchFamily="34" charset="0"/>
              </a:rPr>
              <a:t>"Superstore Sales" generally refers to the sales data and performance of a superstore or a large retail store that offers a wide range of products and merchandise. These superstores are typically known for their extensive inventory, competitive pricing, and one-stop shopping experience.</a:t>
            </a:r>
          </a:p>
          <a:p>
            <a:pPr algn="l" fontAlgn="base">
              <a:spcAft>
                <a:spcPts val="1200"/>
              </a:spcAft>
            </a:pPr>
            <a:r>
              <a:rPr lang="en-US" b="1" i="0" dirty="0">
                <a:solidFill>
                  <a:srgbClr val="160B67"/>
                </a:solidFill>
                <a:effectLst/>
                <a:latin typeface="Corbel Light" panose="020B0303020204020204" pitchFamily="34" charset="0"/>
              </a:rPr>
              <a:t>Analyzing superstore sales data is essential for store owners, managers, and analysts to understand the store's performance, identify trends, and make informed business decisions. Here are some key aspects of superstore sales analysis.</a:t>
            </a:r>
          </a:p>
          <a:p>
            <a:endParaRPr lang="en-US" sz="1800" kern="100" dirty="0">
              <a:solidFill>
                <a:srgbClr val="160B67"/>
              </a:solidFill>
              <a:effectLst/>
              <a:latin typeface="Arial" panose="020B0604020202020204" pitchFamily="34" charset="0"/>
              <a:ea typeface="Aptos" panose="020B0004020202020204" pitchFamily="34" charset="0"/>
              <a:cs typeface="Arial" panose="020B0604020202020204" pitchFamily="34" charset="0"/>
            </a:endParaRPr>
          </a:p>
          <a:p>
            <a:endParaRPr lang="en-US" dirty="0"/>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115181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08A0979-FDC9-C2ED-FCDF-5CCE8D672733}"/>
              </a:ext>
            </a:extLst>
          </p:cNvPr>
          <p:cNvSpPr txBox="1"/>
          <p:nvPr/>
        </p:nvSpPr>
        <p:spPr>
          <a:xfrm>
            <a:off x="81023" y="300941"/>
            <a:ext cx="11925649" cy="4408131"/>
          </a:xfrm>
          <a:prstGeom prst="rect">
            <a:avLst/>
          </a:prstGeom>
          <a:noFill/>
        </p:spPr>
        <p:txBody>
          <a:bodyPr wrap="square" rtlCol="0">
            <a:spAutoFit/>
          </a:bodyPr>
          <a:lstStyle/>
          <a:p>
            <a:pPr algn="ctr"/>
            <a:r>
              <a:rPr lang="en-US" sz="1600" b="1" dirty="0">
                <a:solidFill>
                  <a:schemeClr val="accent6">
                    <a:lumMod val="50000"/>
                  </a:schemeClr>
                </a:solidFill>
              </a:rPr>
              <a:t>Problem Statements</a:t>
            </a:r>
          </a:p>
          <a:p>
            <a:endParaRPr lang="en-US" b="1" dirty="0">
              <a:solidFill>
                <a:schemeClr val="accent6">
                  <a:lumMod val="50000"/>
                </a:schemeClr>
              </a:solidFill>
            </a:endParaRPr>
          </a:p>
          <a:p>
            <a:r>
              <a:rPr lang="en-US" sz="1400" b="1" dirty="0">
                <a:solidFill>
                  <a:srgbClr val="FF0000"/>
                </a:solidFill>
              </a:rPr>
              <a:t>Analyzing Sales Performance by Region and Category.</a:t>
            </a:r>
          </a:p>
          <a:p>
            <a:pPr marL="342900" indent="-342900">
              <a:buAutoNum type="arabicPeriod"/>
            </a:pPr>
            <a:r>
              <a:rPr lang="en-US" sz="1400" b="1" dirty="0">
                <a:solidFill>
                  <a:schemeClr val="accent6">
                    <a:lumMod val="50000"/>
                  </a:schemeClr>
                </a:solidFill>
              </a:rPr>
              <a:t>Analyze sales performance by category across different regions.</a:t>
            </a:r>
          </a:p>
          <a:p>
            <a:r>
              <a:rPr lang="en-US" sz="1400" b="1" dirty="0">
                <a:solidFill>
                  <a:schemeClr val="accent6">
                    <a:lumMod val="50000"/>
                  </a:schemeClr>
                </a:solidFill>
              </a:rPr>
              <a:t>2. Determine which category performs best in each region based on total sales and profit.</a:t>
            </a:r>
          </a:p>
          <a:p>
            <a:endParaRPr lang="en-US" sz="1400" b="1" dirty="0">
              <a:solidFill>
                <a:srgbClr val="FF0000"/>
              </a:solidFill>
            </a:endParaRPr>
          </a:p>
          <a:p>
            <a:r>
              <a:rPr lang="en-US" sz="1400" b="1" dirty="0">
                <a:solidFill>
                  <a:srgbClr val="FF0000"/>
                </a:solidFill>
              </a:rPr>
              <a:t>Customer Purchase Patterns Over Time:</a:t>
            </a:r>
          </a:p>
          <a:p>
            <a:r>
              <a:rPr lang="en-US" sz="1400" b="1" dirty="0">
                <a:solidFill>
                  <a:srgbClr val="160B67"/>
                </a:solidFill>
              </a:rPr>
              <a:t>3. Identify repeat customers and calculate the average time between their purchases.</a:t>
            </a:r>
          </a:p>
          <a:p>
            <a:r>
              <a:rPr lang="en-US" sz="1400" b="1" dirty="0">
                <a:solidFill>
                  <a:srgbClr val="160B67"/>
                </a:solidFill>
              </a:rPr>
              <a:t>4. Evaluate how often customers return to place new orders and find customers with increasing order frequency over time.</a:t>
            </a:r>
          </a:p>
          <a:p>
            <a:pPr marL="285750" indent="-285750">
              <a:buFont typeface="Wingdings" panose="05000000000000000000" pitchFamily="2" charset="2"/>
              <a:buChar char="Ø"/>
            </a:pPr>
            <a:endParaRPr lang="en-US" b="1" dirty="0">
              <a:solidFill>
                <a:schemeClr val="tx2">
                  <a:lumMod val="50000"/>
                </a:schemeClr>
              </a:solidFill>
            </a:endParaRPr>
          </a:p>
          <a:p>
            <a:pPr marL="0" marR="0">
              <a:lnSpc>
                <a:spcPct val="115000"/>
              </a:lnSpc>
              <a:spcAft>
                <a:spcPts val="800"/>
              </a:spcAft>
              <a:buNone/>
            </a:pPr>
            <a:endParaRPr lang="en-US" sz="1050" b="1" kern="100" dirty="0">
              <a:solidFill>
                <a:srgbClr val="FF0000"/>
              </a:solidFill>
              <a:effectLst/>
              <a:latin typeface="Arial" panose="020B06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050" b="1" kern="100" dirty="0">
                <a:solidFill>
                  <a:srgbClr val="FF0000"/>
                </a:solidFill>
                <a:effectLst/>
                <a:latin typeface="Arial" panose="020B0604020202020204" pitchFamily="34" charset="0"/>
                <a:ea typeface="Aptos" panose="020B0004020202020204" pitchFamily="34" charset="0"/>
                <a:cs typeface="Arial" panose="020B0604020202020204" pitchFamily="34" charset="0"/>
              </a:rPr>
              <a:t> </a:t>
            </a:r>
          </a:p>
          <a:p>
            <a:pPr>
              <a:lnSpc>
                <a:spcPct val="115000"/>
              </a:lnSpc>
              <a:spcAft>
                <a:spcPts val="800"/>
              </a:spcAft>
            </a:pPr>
            <a:endParaRPr lang="en-US" sz="1050" b="1" kern="100" dirty="0">
              <a:solidFill>
                <a:srgbClr val="FF0000"/>
              </a:solidFill>
              <a:effectLst/>
              <a:latin typeface="Arial" panose="020B0604020202020204" pitchFamily="34" charset="0"/>
              <a:ea typeface="Aptos" panose="020B0004020202020204" pitchFamily="34" charset="0"/>
              <a:cs typeface="Arial" panose="020B0604020202020204" pitchFamily="34" charset="0"/>
            </a:endParaRPr>
          </a:p>
          <a:p>
            <a:pPr marL="0" marR="0">
              <a:lnSpc>
                <a:spcPct val="115000"/>
              </a:lnSpc>
              <a:spcAft>
                <a:spcPts val="800"/>
              </a:spcAft>
            </a:pPr>
            <a:endParaRPr lang="en-US" sz="1050" b="1" kern="100" dirty="0">
              <a:solidFill>
                <a:srgbClr val="FF0000"/>
              </a:solidFill>
              <a:effectLst/>
              <a:latin typeface="Arial" panose="020B0604020202020204" pitchFamily="34" charset="0"/>
              <a:ea typeface="Aptos" panose="020B0004020202020204" pitchFamily="34" charset="0"/>
              <a:cs typeface="Arial" panose="020B0604020202020204" pitchFamily="34" charset="0"/>
            </a:endParaRPr>
          </a:p>
          <a:p>
            <a:pPr>
              <a:lnSpc>
                <a:spcPct val="115000"/>
              </a:lnSpc>
              <a:spcAft>
                <a:spcPts val="800"/>
              </a:spcAft>
            </a:pPr>
            <a:endParaRPr lang="en-US" sz="1050" b="1" kern="100" dirty="0">
              <a:solidFill>
                <a:srgbClr val="FF0000"/>
              </a:solidFill>
              <a:latin typeface="Arial" panose="020B0604020202020204" pitchFamily="34" charset="0"/>
              <a:ea typeface="Aptos" panose="020B0004020202020204" pitchFamily="34" charset="0"/>
              <a:cs typeface="Arial" panose="020B0604020202020204" pitchFamily="34" charset="0"/>
            </a:endParaRPr>
          </a:p>
          <a:p>
            <a:pPr marL="0" marR="0">
              <a:lnSpc>
                <a:spcPct val="115000"/>
              </a:lnSpc>
              <a:spcAft>
                <a:spcPts val="800"/>
              </a:spcAft>
            </a:pPr>
            <a:endParaRPr lang="en-US" sz="1050" b="1" kern="100" dirty="0">
              <a:solidFill>
                <a:srgbClr val="FF0000"/>
              </a:solidFill>
              <a:effectLst/>
              <a:latin typeface="Arial" panose="020B0604020202020204" pitchFamily="34" charset="0"/>
              <a:ea typeface="Aptos" panose="020B0004020202020204" pitchFamily="34" charset="0"/>
              <a:cs typeface="Arial" panose="020B0604020202020204" pitchFamily="34" charset="0"/>
            </a:endParaRPr>
          </a:p>
          <a:p>
            <a:endParaRPr lang="en-US" b="1" dirty="0">
              <a:solidFill>
                <a:schemeClr val="accent6">
                  <a:lumMod val="50000"/>
                </a:schemeClr>
              </a:solidFill>
            </a:endParaRPr>
          </a:p>
        </p:txBody>
      </p:sp>
      <p:sp>
        <p:nvSpPr>
          <p:cNvPr id="10" name="Star: 5 Points 9">
            <a:extLst>
              <a:ext uri="{FF2B5EF4-FFF2-40B4-BE49-F238E27FC236}">
                <a16:creationId xmlns:a16="http://schemas.microsoft.com/office/drawing/2014/main" id="{3CC9DB20-F513-96E0-7366-588C8EB8D720}"/>
              </a:ext>
            </a:extLst>
          </p:cNvPr>
          <p:cNvSpPr/>
          <p:nvPr/>
        </p:nvSpPr>
        <p:spPr>
          <a:xfrm>
            <a:off x="3993267" y="300942"/>
            <a:ext cx="555584" cy="41668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C42CE13F-425A-654C-8BD3-1748AA7A0857}"/>
              </a:ext>
            </a:extLst>
          </p:cNvPr>
          <p:cNvSpPr/>
          <p:nvPr/>
        </p:nvSpPr>
        <p:spPr>
          <a:xfrm>
            <a:off x="7722177" y="300941"/>
            <a:ext cx="555584" cy="41668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6804-7E09-B78E-A497-65768B2E2418}"/>
              </a:ext>
            </a:extLst>
          </p:cNvPr>
          <p:cNvSpPr>
            <a:spLocks noGrp="1"/>
          </p:cNvSpPr>
          <p:nvPr>
            <p:ph type="title"/>
          </p:nvPr>
        </p:nvSpPr>
        <p:spPr>
          <a:xfrm>
            <a:off x="173620" y="81023"/>
            <a:ext cx="10637134" cy="289367"/>
          </a:xfrm>
        </p:spPr>
        <p:txBody>
          <a:bodyPr/>
          <a:lstStyle/>
          <a:p>
            <a:pPr algn="ctr"/>
            <a:br>
              <a:rPr lang="en-US" sz="3200" b="1" dirty="0">
                <a:solidFill>
                  <a:schemeClr val="accent6">
                    <a:lumMod val="50000"/>
                  </a:schemeClr>
                </a:solidFill>
              </a:rPr>
            </a:br>
            <a:r>
              <a:rPr lang="en-US" sz="1600" b="1" dirty="0">
                <a:solidFill>
                  <a:schemeClr val="accent6">
                    <a:lumMod val="50000"/>
                  </a:schemeClr>
                </a:solidFill>
              </a:rPr>
              <a:t>Problem Statements</a:t>
            </a:r>
            <a:endParaRPr lang="en-US" sz="1600" dirty="0"/>
          </a:p>
        </p:txBody>
      </p:sp>
      <p:sp>
        <p:nvSpPr>
          <p:cNvPr id="3" name="Content Placeholder 2">
            <a:extLst>
              <a:ext uri="{FF2B5EF4-FFF2-40B4-BE49-F238E27FC236}">
                <a16:creationId xmlns:a16="http://schemas.microsoft.com/office/drawing/2014/main" id="{D9A939BB-7B30-D758-ED8A-38167CF6138E}"/>
              </a:ext>
            </a:extLst>
          </p:cNvPr>
          <p:cNvSpPr>
            <a:spLocks noGrp="1"/>
          </p:cNvSpPr>
          <p:nvPr>
            <p:ph sz="half" idx="2"/>
          </p:nvPr>
        </p:nvSpPr>
        <p:spPr>
          <a:xfrm>
            <a:off x="173620" y="622852"/>
            <a:ext cx="11634332" cy="5668217"/>
          </a:xfrm>
          <a:noFill/>
        </p:spPr>
        <p:txBody>
          <a:bodyPr/>
          <a:lstStyle/>
          <a:p>
            <a:r>
              <a:rPr lang="en-US" sz="2000" b="1" dirty="0">
                <a:solidFill>
                  <a:srgbClr val="FF0000"/>
                </a:solidFill>
                <a:latin typeface="Arial" panose="020B0604020202020204" pitchFamily="34" charset="0"/>
                <a:cs typeface="Arial" panose="020B0604020202020204" pitchFamily="34" charset="0"/>
              </a:rPr>
              <a:t>Analyzing Sales Performance by Region and Category.</a:t>
            </a:r>
          </a:p>
          <a:p>
            <a:r>
              <a:rPr lang="en-US" sz="1800" b="1" dirty="0">
                <a:solidFill>
                  <a:srgbClr val="310E64"/>
                </a:solidFill>
              </a:rPr>
              <a:t>1.</a:t>
            </a:r>
            <a:r>
              <a:rPr lang="en-US" sz="1800" b="1" dirty="0">
                <a:solidFill>
                  <a:schemeClr val="accent6">
                    <a:lumMod val="50000"/>
                  </a:schemeClr>
                </a:solidFill>
              </a:rPr>
              <a:t>Analyze sales performance by category across different regions.</a:t>
            </a:r>
          </a:p>
          <a:p>
            <a:r>
              <a:rPr lang="en-US" sz="1800" b="1" dirty="0">
                <a:solidFill>
                  <a:schemeClr val="accent6">
                    <a:lumMod val="50000"/>
                  </a:schemeClr>
                </a:solidFill>
              </a:rPr>
              <a:t>2. Determine which category performs best in each region based on total sales and profit.</a:t>
            </a:r>
          </a:p>
          <a:p>
            <a:r>
              <a:rPr lang="en-US" sz="2000" b="1" dirty="0">
                <a:solidFill>
                  <a:srgbClr val="FF0000"/>
                </a:solidFill>
                <a:latin typeface="Arial" panose="020B0604020202020204" pitchFamily="34" charset="0"/>
                <a:cs typeface="Arial" panose="020B0604020202020204" pitchFamily="34" charset="0"/>
              </a:rPr>
              <a:t>Customer Purchase Patterns Over Time:</a:t>
            </a:r>
          </a:p>
          <a:p>
            <a:r>
              <a:rPr lang="en-US" sz="1800" b="1" dirty="0">
                <a:solidFill>
                  <a:srgbClr val="160B67"/>
                </a:solidFill>
              </a:rPr>
              <a:t>3. Identify repeat customers and calculate the average time between their purchases.</a:t>
            </a:r>
          </a:p>
          <a:p>
            <a:r>
              <a:rPr lang="en-US" sz="1800" b="1" dirty="0">
                <a:solidFill>
                  <a:srgbClr val="160B67"/>
                </a:solidFill>
              </a:rPr>
              <a:t>4. Evaluate how often customers return to place new orders and find customers with increasing order frequency over time.</a:t>
            </a:r>
          </a:p>
          <a:p>
            <a:r>
              <a:rPr lang="en-US" sz="2000" b="1" dirty="0">
                <a:solidFill>
                  <a:srgbClr val="FF0000"/>
                </a:solidFill>
                <a:latin typeface="Arial" panose="020B0604020202020204" pitchFamily="34" charset="0"/>
                <a:cs typeface="Arial" panose="020B0604020202020204" pitchFamily="34" charset="0"/>
              </a:rPr>
              <a:t>Ranking Products by Popularity and Profit</a:t>
            </a:r>
          </a:p>
          <a:p>
            <a:r>
              <a:rPr lang="en-US" sz="1800" b="1" dirty="0">
                <a:solidFill>
                  <a:schemeClr val="tx2">
                    <a:lumMod val="50000"/>
                  </a:schemeClr>
                </a:solidFill>
                <a:latin typeface="Arial" panose="020B0604020202020204" pitchFamily="34" charset="0"/>
                <a:cs typeface="Arial" panose="020B0604020202020204" pitchFamily="34" charset="0"/>
              </a:rPr>
              <a:t>5.Rank products within each category based on sales volume and profitability.</a:t>
            </a:r>
          </a:p>
          <a:p>
            <a:r>
              <a:rPr lang="en-US" sz="1800" b="1" dirty="0">
                <a:solidFill>
                  <a:schemeClr val="tx2">
                    <a:lumMod val="50000"/>
                  </a:schemeClr>
                </a:solidFill>
                <a:latin typeface="Arial" panose="020B0604020202020204" pitchFamily="34" charset="0"/>
                <a:cs typeface="Arial" panose="020B0604020202020204" pitchFamily="34" charset="0"/>
              </a:rPr>
              <a:t>6. Find the top 3 best-selling  products in each category. </a:t>
            </a:r>
          </a:p>
          <a:p>
            <a:endParaRPr lang="en-US" b="1" dirty="0">
              <a:solidFill>
                <a:schemeClr val="tx2">
                  <a:lumMod val="50000"/>
                </a:schemeClr>
              </a:solidFill>
            </a:endParaRPr>
          </a:p>
          <a:p>
            <a:endParaRPr lang="en-US" dirty="0"/>
          </a:p>
        </p:txBody>
      </p:sp>
      <p:sp>
        <p:nvSpPr>
          <p:cNvPr id="4" name="Slide Number Placeholder 3">
            <a:extLst>
              <a:ext uri="{FF2B5EF4-FFF2-40B4-BE49-F238E27FC236}">
                <a16:creationId xmlns:a16="http://schemas.microsoft.com/office/drawing/2014/main" id="{14E1CB32-F5EE-AE19-1843-6346ED58B40E}"/>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5" name="Star: 5 Points 4">
            <a:extLst>
              <a:ext uri="{FF2B5EF4-FFF2-40B4-BE49-F238E27FC236}">
                <a16:creationId xmlns:a16="http://schemas.microsoft.com/office/drawing/2014/main" id="{0CFEF692-E768-36E0-F1AF-8DD19110DE8A}"/>
              </a:ext>
            </a:extLst>
          </p:cNvPr>
          <p:cNvSpPr/>
          <p:nvPr/>
        </p:nvSpPr>
        <p:spPr>
          <a:xfrm>
            <a:off x="23843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53DF9C46-2E34-9998-8EC8-3E3D63AFEC06}"/>
              </a:ext>
            </a:extLst>
          </p:cNvPr>
          <p:cNvSpPr/>
          <p:nvPr/>
        </p:nvSpPr>
        <p:spPr>
          <a:xfrm>
            <a:off x="7859211" y="17363"/>
            <a:ext cx="555584" cy="353028"/>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537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3F8140C-C08B-CD5A-65C2-D1CCAD8CA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D847B-DEAD-8F11-78A4-7578DC14326F}"/>
              </a:ext>
            </a:extLst>
          </p:cNvPr>
          <p:cNvSpPr>
            <a:spLocks noGrp="1"/>
          </p:cNvSpPr>
          <p:nvPr>
            <p:ph type="title"/>
          </p:nvPr>
        </p:nvSpPr>
        <p:spPr>
          <a:xfrm>
            <a:off x="173620" y="81023"/>
            <a:ext cx="10637134" cy="289367"/>
          </a:xfrm>
        </p:spPr>
        <p:txBody>
          <a:bodyPr/>
          <a:lstStyle/>
          <a:p>
            <a:pPr algn="ctr"/>
            <a:br>
              <a:rPr lang="en-US" sz="3200" b="1" dirty="0">
                <a:solidFill>
                  <a:schemeClr val="accent6">
                    <a:lumMod val="50000"/>
                  </a:schemeClr>
                </a:solidFill>
              </a:rPr>
            </a:br>
            <a:r>
              <a:rPr lang="en-US" sz="1600" b="1" dirty="0">
                <a:solidFill>
                  <a:schemeClr val="accent6">
                    <a:lumMod val="50000"/>
                  </a:schemeClr>
                </a:solidFill>
              </a:rPr>
              <a:t>Problem Statements</a:t>
            </a:r>
            <a:endParaRPr lang="en-US" sz="1600" dirty="0"/>
          </a:p>
        </p:txBody>
      </p:sp>
      <p:sp>
        <p:nvSpPr>
          <p:cNvPr id="3" name="Content Placeholder 2">
            <a:extLst>
              <a:ext uri="{FF2B5EF4-FFF2-40B4-BE49-F238E27FC236}">
                <a16:creationId xmlns:a16="http://schemas.microsoft.com/office/drawing/2014/main" id="{6C99D21F-5FB4-75C5-3ED9-25EF16F7EF3E}"/>
              </a:ext>
            </a:extLst>
          </p:cNvPr>
          <p:cNvSpPr>
            <a:spLocks noGrp="1"/>
          </p:cNvSpPr>
          <p:nvPr>
            <p:ph sz="half" idx="2"/>
          </p:nvPr>
        </p:nvSpPr>
        <p:spPr>
          <a:xfrm>
            <a:off x="173620" y="622852"/>
            <a:ext cx="11634332" cy="5668217"/>
          </a:xfrm>
          <a:noFill/>
        </p:spPr>
        <p:txBody>
          <a:bodyPr/>
          <a:lstStyle/>
          <a:p>
            <a:r>
              <a:rPr lang="en-US" sz="2000" b="1" dirty="0">
                <a:solidFill>
                  <a:srgbClr val="FF0000"/>
                </a:solidFill>
                <a:latin typeface="Arial" panose="020B0604020202020204" pitchFamily="34" charset="0"/>
                <a:cs typeface="Arial" panose="020B0604020202020204" pitchFamily="34" charset="0"/>
              </a:rPr>
              <a:t>Year-over-Year Sales Growth:</a:t>
            </a:r>
          </a:p>
          <a:p>
            <a:r>
              <a:rPr lang="en-US" sz="1800" b="1" dirty="0">
                <a:solidFill>
                  <a:srgbClr val="160B67"/>
                </a:solidFill>
                <a:latin typeface="Arial" panose="020B0604020202020204" pitchFamily="34" charset="0"/>
                <a:cs typeface="Arial" panose="020B0604020202020204" pitchFamily="34" charset="0"/>
              </a:rPr>
              <a:t>7. Calculate the year-over-year growth in sales and profit at a regional level.</a:t>
            </a:r>
          </a:p>
          <a:p>
            <a:r>
              <a:rPr lang="en-US" sz="2000" b="1" dirty="0">
                <a:solidFill>
                  <a:srgbClr val="FF0000"/>
                </a:solidFill>
                <a:latin typeface="Arial" panose="020B0604020202020204" pitchFamily="34" charset="0"/>
                <a:cs typeface="Arial" panose="020B0604020202020204" pitchFamily="34" charset="0"/>
              </a:rPr>
              <a:t> Order Shipping Efficiency:</a:t>
            </a:r>
          </a:p>
          <a:p>
            <a:r>
              <a:rPr lang="en-US" sz="2000" b="1" dirty="0">
                <a:solidFill>
                  <a:srgbClr val="FF0000"/>
                </a:solidFill>
                <a:latin typeface="Arial" panose="020B0604020202020204" pitchFamily="34" charset="0"/>
                <a:cs typeface="Arial" panose="020B0604020202020204" pitchFamily="34" charset="0"/>
              </a:rPr>
              <a:t> </a:t>
            </a:r>
            <a:r>
              <a:rPr lang="en-US" sz="1800" b="1" dirty="0">
                <a:solidFill>
                  <a:srgbClr val="160B67"/>
                </a:solidFill>
                <a:latin typeface="Arial" panose="020B0604020202020204" pitchFamily="34" charset="0"/>
                <a:cs typeface="Arial" panose="020B0604020202020204" pitchFamily="34" charset="0"/>
              </a:rPr>
              <a:t>8.Calculate shipping duration for each order. </a:t>
            </a:r>
          </a:p>
          <a:p>
            <a:r>
              <a:rPr lang="en-US" sz="1800" b="1" dirty="0">
                <a:solidFill>
                  <a:srgbClr val="160B67"/>
                </a:solidFill>
                <a:latin typeface="Arial" panose="020B0604020202020204" pitchFamily="34" charset="0"/>
                <a:cs typeface="Arial" panose="020B0604020202020204" pitchFamily="34" charset="0"/>
              </a:rPr>
              <a:t>9.Compute the average shipping time by shipping mode and identify delayed shipments compared to the average.</a:t>
            </a:r>
          </a:p>
          <a:p>
            <a:r>
              <a:rPr lang="en-US" sz="2000" b="1" dirty="0">
                <a:solidFill>
                  <a:srgbClr val="FF0000"/>
                </a:solidFill>
                <a:latin typeface="Arial" panose="020B0604020202020204" pitchFamily="34" charset="0"/>
                <a:cs typeface="Arial" panose="020B0604020202020204" pitchFamily="34" charset="0"/>
              </a:rPr>
              <a:t>Top Customers by Lifetime Value:</a:t>
            </a:r>
          </a:p>
          <a:p>
            <a:r>
              <a:rPr lang="en-US" sz="1800" b="1" dirty="0">
                <a:solidFill>
                  <a:srgbClr val="160B67"/>
                </a:solidFill>
                <a:latin typeface="Arial" panose="020B0604020202020204" pitchFamily="34" charset="0"/>
                <a:cs typeface="Arial" panose="020B0604020202020204" pitchFamily="34" charset="0"/>
              </a:rPr>
              <a:t>10. Calculate customer lifetime value (total sales per customer) and rank them accordingly.</a:t>
            </a:r>
          </a:p>
          <a:p>
            <a:r>
              <a:rPr lang="en-US" sz="1800" b="1" dirty="0">
                <a:solidFill>
                  <a:srgbClr val="160B67"/>
                </a:solidFill>
                <a:latin typeface="Arial" panose="020B0604020202020204" pitchFamily="34" charset="0"/>
                <a:cs typeface="Arial" panose="020B0604020202020204" pitchFamily="34" charset="0"/>
              </a:rPr>
              <a:t>11.Identify the top 10% of customers who contribute the most to the business.</a:t>
            </a:r>
          </a:p>
        </p:txBody>
      </p:sp>
      <p:sp>
        <p:nvSpPr>
          <p:cNvPr id="4" name="Slide Number Placeholder 3">
            <a:extLst>
              <a:ext uri="{FF2B5EF4-FFF2-40B4-BE49-F238E27FC236}">
                <a16:creationId xmlns:a16="http://schemas.microsoft.com/office/drawing/2014/main" id="{16E61D6C-4096-4507-EC47-8CFDA11A94D7}"/>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5" name="Star: 5 Points 4">
            <a:extLst>
              <a:ext uri="{FF2B5EF4-FFF2-40B4-BE49-F238E27FC236}">
                <a16:creationId xmlns:a16="http://schemas.microsoft.com/office/drawing/2014/main" id="{5A6E2886-5D22-AADF-9E4B-248F96257039}"/>
              </a:ext>
            </a:extLst>
          </p:cNvPr>
          <p:cNvSpPr/>
          <p:nvPr/>
        </p:nvSpPr>
        <p:spPr>
          <a:xfrm>
            <a:off x="23843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DC51842-5F22-5BFB-9B49-44B7CB1CAED7}"/>
              </a:ext>
            </a:extLst>
          </p:cNvPr>
          <p:cNvSpPr/>
          <p:nvPr/>
        </p:nvSpPr>
        <p:spPr>
          <a:xfrm>
            <a:off x="7859211" y="17363"/>
            <a:ext cx="555584" cy="353028"/>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68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2C09E33-DDCF-1FD5-3570-981AB79BD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F4C01-AE45-DA36-5FA8-9C932E01ED8E}"/>
              </a:ext>
            </a:extLst>
          </p:cNvPr>
          <p:cNvSpPr>
            <a:spLocks noGrp="1"/>
          </p:cNvSpPr>
          <p:nvPr>
            <p:ph type="title"/>
          </p:nvPr>
        </p:nvSpPr>
        <p:spPr>
          <a:xfrm>
            <a:off x="173620" y="81023"/>
            <a:ext cx="11634332" cy="289368"/>
          </a:xfrm>
        </p:spPr>
        <p:txBody>
          <a:bodyPr/>
          <a:lstStyle/>
          <a:p>
            <a:pPr algn="ctr"/>
            <a:r>
              <a:rPr lang="en-US" sz="1400" b="1" dirty="0">
                <a:solidFill>
                  <a:srgbClr val="FF0000"/>
                </a:solidFill>
                <a:latin typeface="Arial" panose="020B0604020202020204" pitchFamily="34" charset="0"/>
                <a:cs typeface="Arial" panose="020B0604020202020204" pitchFamily="34" charset="0"/>
              </a:rPr>
              <a:t>Analyzing Sales Performance by Region and Category</a:t>
            </a:r>
            <a:endParaRPr lang="en-US" sz="3200" b="1"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ECD4DCD-0591-EBF7-5BB9-9621C48C1EF9}"/>
              </a:ext>
            </a:extLst>
          </p:cNvPr>
          <p:cNvSpPr>
            <a:spLocks noGrp="1"/>
          </p:cNvSpPr>
          <p:nvPr>
            <p:ph sz="half" idx="2"/>
          </p:nvPr>
        </p:nvSpPr>
        <p:spPr>
          <a:xfrm>
            <a:off x="173620" y="622852"/>
            <a:ext cx="11634332" cy="5668217"/>
          </a:xfrm>
          <a:noFill/>
        </p:spPr>
        <p:txBody>
          <a:bodyPr/>
          <a:lstStyle/>
          <a:p>
            <a:r>
              <a:rPr lang="en-US" sz="1800" b="1" dirty="0">
                <a:solidFill>
                  <a:schemeClr val="accent6">
                    <a:lumMod val="50000"/>
                  </a:schemeClr>
                </a:solidFill>
              </a:rPr>
              <a:t>1.Analyze sales performance by category across different regions.</a:t>
            </a:r>
          </a:p>
          <a:p>
            <a:r>
              <a:rPr lang="en-US" sz="1800" b="1" dirty="0">
                <a:solidFill>
                  <a:schemeClr val="accent5">
                    <a:lumMod val="50000"/>
                  </a:schemeClr>
                </a:solidFill>
              </a:rPr>
              <a:t>SELECT    </a:t>
            </a:r>
          </a:p>
          <a:p>
            <a:r>
              <a:rPr lang="en-US" sz="1800" b="1" dirty="0">
                <a:solidFill>
                  <a:schemeClr val="accent5">
                    <a:lumMod val="50000"/>
                  </a:schemeClr>
                </a:solidFill>
              </a:rPr>
              <a:t> Region,    </a:t>
            </a:r>
          </a:p>
          <a:p>
            <a:r>
              <a:rPr lang="en-US" sz="1800" b="1" dirty="0">
                <a:solidFill>
                  <a:schemeClr val="accent5">
                    <a:lumMod val="50000"/>
                  </a:schemeClr>
                </a:solidFill>
              </a:rPr>
              <a:t>Category,    </a:t>
            </a:r>
          </a:p>
          <a:p>
            <a:r>
              <a:rPr lang="en-US" sz="1800" b="1" dirty="0">
                <a:solidFill>
                  <a:schemeClr val="accent5">
                    <a:lumMod val="50000"/>
                  </a:schemeClr>
                </a:solidFill>
              </a:rPr>
              <a:t>SUM(Sales) AS Total_Sales   FROM superstore</a:t>
            </a:r>
          </a:p>
          <a:p>
            <a:r>
              <a:rPr lang="en-US" sz="1800" b="1" dirty="0">
                <a:solidFill>
                  <a:schemeClr val="accent5">
                    <a:lumMod val="50000"/>
                  </a:schemeClr>
                </a:solidFill>
              </a:rPr>
              <a:t>GROUP BY Region, Category</a:t>
            </a:r>
          </a:p>
          <a:p>
            <a:r>
              <a:rPr lang="en-US" sz="1800" b="1" dirty="0">
                <a:solidFill>
                  <a:schemeClr val="accent5">
                    <a:lumMod val="50000"/>
                  </a:schemeClr>
                </a:solidFill>
              </a:rPr>
              <a:t>ORDER BY Region, Total_Sales DESC;</a:t>
            </a:r>
          </a:p>
          <a:p>
            <a:endParaRPr lang="en-US" sz="1800" b="1" dirty="0">
              <a:solidFill>
                <a:srgbClr val="160B67"/>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55F90F6-0BA3-4BFC-2E0C-7BB3AF2AB996}"/>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5" name="Star: 5 Points 4">
            <a:extLst>
              <a:ext uri="{FF2B5EF4-FFF2-40B4-BE49-F238E27FC236}">
                <a16:creationId xmlns:a16="http://schemas.microsoft.com/office/drawing/2014/main" id="{4DF0E7B8-C279-CE1D-FB28-B7D352C3239C}"/>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2560D17F-88B7-81F3-BE52-D09473A6E70C}"/>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809DF3-F15C-5874-6C2C-0EC134723EE6}"/>
              </a:ext>
            </a:extLst>
          </p:cNvPr>
          <p:cNvPicPr>
            <a:picLocks noChangeAspect="1"/>
          </p:cNvPicPr>
          <p:nvPr/>
        </p:nvPicPr>
        <p:blipFill>
          <a:blip r:embed="rId2"/>
          <a:srcRect/>
          <a:stretch/>
        </p:blipFill>
        <p:spPr>
          <a:xfrm>
            <a:off x="7181941" y="1385048"/>
            <a:ext cx="4184976" cy="3558014"/>
          </a:xfrm>
          <a:prstGeom prst="rect">
            <a:avLst/>
          </a:prstGeom>
        </p:spPr>
      </p:pic>
    </p:spTree>
    <p:extLst>
      <p:ext uri="{BB962C8B-B14F-4D97-AF65-F5344CB8AC3E}">
        <p14:creationId xmlns:p14="http://schemas.microsoft.com/office/powerpoint/2010/main" val="3915483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BB2A5283-3ED4-D099-E0BD-17879DD78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2E04AE-1977-E112-66EF-25B523B4C48B}"/>
              </a:ext>
            </a:extLst>
          </p:cNvPr>
          <p:cNvSpPr>
            <a:spLocks noGrp="1"/>
          </p:cNvSpPr>
          <p:nvPr>
            <p:ph type="title"/>
          </p:nvPr>
        </p:nvSpPr>
        <p:spPr>
          <a:xfrm>
            <a:off x="173620" y="81023"/>
            <a:ext cx="11634332" cy="289368"/>
          </a:xfrm>
        </p:spPr>
        <p:txBody>
          <a:bodyPr/>
          <a:lstStyle/>
          <a:p>
            <a:pPr algn="ctr"/>
            <a:r>
              <a:rPr lang="en-US" sz="1400" b="1" dirty="0">
                <a:solidFill>
                  <a:srgbClr val="FF0000"/>
                </a:solidFill>
                <a:latin typeface="Arial" panose="020B0604020202020204" pitchFamily="34" charset="0"/>
                <a:cs typeface="Arial" panose="020B0604020202020204" pitchFamily="34" charset="0"/>
              </a:rPr>
              <a:t>Analyzing Sales Performance by Region and Category</a:t>
            </a:r>
            <a:endParaRPr lang="en-US" sz="3200" b="1"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285CAA0-DEBC-8A62-209F-AB5C7773778B}"/>
              </a:ext>
            </a:extLst>
          </p:cNvPr>
          <p:cNvSpPr>
            <a:spLocks noGrp="1"/>
          </p:cNvSpPr>
          <p:nvPr>
            <p:ph sz="half" idx="2"/>
          </p:nvPr>
        </p:nvSpPr>
        <p:spPr>
          <a:xfrm>
            <a:off x="173620" y="622852"/>
            <a:ext cx="11634332" cy="6235148"/>
          </a:xfrm>
          <a:noFill/>
        </p:spPr>
        <p:txBody>
          <a:bodyPr/>
          <a:lstStyle/>
          <a:p>
            <a:r>
              <a:rPr lang="en-US" sz="1800" b="1" dirty="0">
                <a:solidFill>
                  <a:schemeClr val="accent6">
                    <a:lumMod val="50000"/>
                  </a:schemeClr>
                </a:solidFill>
              </a:rPr>
              <a:t>2. Determine which category performs best in each region based on total sales and profit .</a:t>
            </a:r>
          </a:p>
          <a:p>
            <a:r>
              <a:rPr lang="en-US" sz="1100" b="1" dirty="0">
                <a:solidFill>
                  <a:srgbClr val="160B67"/>
                </a:solidFill>
                <a:latin typeface="Arial" panose="020B0604020202020204" pitchFamily="34" charset="0"/>
                <a:cs typeface="Arial" panose="020B0604020202020204" pitchFamily="34" charset="0"/>
              </a:rPr>
              <a:t>WITH RegionCategorySales AS (</a:t>
            </a:r>
          </a:p>
          <a:p>
            <a:r>
              <a:rPr lang="en-US" sz="1100" b="1" dirty="0">
                <a:solidFill>
                  <a:srgbClr val="160B67"/>
                </a:solidFill>
                <a:latin typeface="Arial" panose="020B0604020202020204" pitchFamily="34" charset="0"/>
                <a:cs typeface="Arial" panose="020B0604020202020204" pitchFamily="34" charset="0"/>
              </a:rPr>
              <a:t>SELECT        </a:t>
            </a:r>
          </a:p>
          <a:p>
            <a:r>
              <a:rPr lang="en-US" sz="1100" b="1" dirty="0">
                <a:solidFill>
                  <a:srgbClr val="160B67"/>
                </a:solidFill>
                <a:latin typeface="Arial" panose="020B0604020202020204" pitchFamily="34" charset="0"/>
                <a:cs typeface="Arial" panose="020B0604020202020204" pitchFamily="34" charset="0"/>
              </a:rPr>
              <a:t>Region,</a:t>
            </a:r>
          </a:p>
          <a:p>
            <a:r>
              <a:rPr lang="en-US" sz="1100" b="1" dirty="0">
                <a:solidFill>
                  <a:srgbClr val="160B67"/>
                </a:solidFill>
                <a:latin typeface="Arial" panose="020B0604020202020204" pitchFamily="34" charset="0"/>
                <a:cs typeface="Arial" panose="020B0604020202020204" pitchFamily="34" charset="0"/>
              </a:rPr>
              <a:t>Category,       </a:t>
            </a:r>
          </a:p>
          <a:p>
            <a:r>
              <a:rPr lang="en-US" sz="1100" b="1" dirty="0">
                <a:solidFill>
                  <a:srgbClr val="160B67"/>
                </a:solidFill>
                <a:latin typeface="Arial" panose="020B0604020202020204" pitchFamily="34" charset="0"/>
                <a:cs typeface="Arial" panose="020B0604020202020204" pitchFamily="34" charset="0"/>
              </a:rPr>
              <a:t>SUM(Sales) AS Total_Sales    </a:t>
            </a:r>
          </a:p>
          <a:p>
            <a:r>
              <a:rPr lang="en-US" sz="1100" b="1" dirty="0">
                <a:solidFill>
                  <a:srgbClr val="160B67"/>
                </a:solidFill>
                <a:latin typeface="Arial" panose="020B0604020202020204" pitchFamily="34" charset="0"/>
                <a:cs typeface="Arial" panose="020B0604020202020204" pitchFamily="34" charset="0"/>
              </a:rPr>
              <a:t>FROM superstore   </a:t>
            </a:r>
          </a:p>
          <a:p>
            <a:r>
              <a:rPr lang="en-US" sz="1100" b="1" dirty="0">
                <a:solidFill>
                  <a:srgbClr val="160B67"/>
                </a:solidFill>
                <a:latin typeface="Arial" panose="020B0604020202020204" pitchFamily="34" charset="0"/>
                <a:cs typeface="Arial" panose="020B0604020202020204" pitchFamily="34" charset="0"/>
              </a:rPr>
              <a:t>GROUP BY Region, Category</a:t>
            </a:r>
          </a:p>
          <a:p>
            <a:r>
              <a:rPr lang="en-US" sz="1100" b="1" dirty="0">
                <a:solidFill>
                  <a:srgbClr val="160B67"/>
                </a:solidFill>
                <a:latin typeface="Arial" panose="020B0604020202020204" pitchFamily="34" charset="0"/>
                <a:cs typeface="Arial" panose="020B0604020202020204" pitchFamily="34" charset="0"/>
              </a:rPr>
              <a:t>),</a:t>
            </a:r>
          </a:p>
          <a:p>
            <a:r>
              <a:rPr lang="en-US" sz="1200" b="1" dirty="0">
                <a:solidFill>
                  <a:srgbClr val="160B67"/>
                </a:solidFill>
                <a:latin typeface="Arial" panose="020B0604020202020204" pitchFamily="34" charset="0"/>
                <a:cs typeface="Arial" panose="020B0604020202020204" pitchFamily="34" charset="0"/>
              </a:rPr>
              <a:t>RankedSales  AS (   </a:t>
            </a:r>
          </a:p>
          <a:p>
            <a:r>
              <a:rPr lang="en-US" sz="1800" b="1" dirty="0">
                <a:solidFill>
                  <a:srgbClr val="160B67"/>
                </a:solidFill>
                <a:latin typeface="Arial" panose="020B0604020202020204" pitchFamily="34" charset="0"/>
                <a:cs typeface="Arial" panose="020B0604020202020204" pitchFamily="34" charset="0"/>
              </a:rPr>
              <a:t> </a:t>
            </a:r>
            <a:r>
              <a:rPr lang="en-US" sz="1200" b="1" dirty="0">
                <a:solidFill>
                  <a:srgbClr val="160B67"/>
                </a:solidFill>
                <a:latin typeface="Arial" panose="020B0604020202020204" pitchFamily="34" charset="0"/>
                <a:cs typeface="Arial" panose="020B0604020202020204" pitchFamily="34" charset="0"/>
              </a:rPr>
              <a:t>SELECT *,       </a:t>
            </a:r>
          </a:p>
          <a:p>
            <a:r>
              <a:rPr lang="en-US" sz="1200" b="1" dirty="0">
                <a:solidFill>
                  <a:srgbClr val="160B67"/>
                </a:solidFill>
                <a:latin typeface="Arial" panose="020B0604020202020204" pitchFamily="34" charset="0"/>
                <a:cs typeface="Arial" panose="020B0604020202020204" pitchFamily="34" charset="0"/>
              </a:rPr>
              <a:t> RANK() OVER (PARTITION BY Region ORDER BY Total_Sales DESC) AS Sales_Rank    FROM  RegionCategorySales</a:t>
            </a:r>
          </a:p>
          <a:p>
            <a:r>
              <a:rPr lang="en-US" sz="1200" b="1" dirty="0">
                <a:solidFill>
                  <a:srgbClr val="160B67"/>
                </a:solidFill>
                <a:latin typeface="Arial" panose="020B0604020202020204" pitchFamily="34" charset="0"/>
                <a:cs typeface="Arial" panose="020B0604020202020204" pitchFamily="34" charset="0"/>
              </a:rPr>
              <a:t>)</a:t>
            </a:r>
          </a:p>
          <a:p>
            <a:r>
              <a:rPr lang="en-US" sz="1200" b="1" dirty="0">
                <a:solidFill>
                  <a:srgbClr val="160B67"/>
                </a:solidFill>
                <a:latin typeface="Arial" panose="020B0604020202020204" pitchFamily="34" charset="0"/>
                <a:cs typeface="Arial" panose="020B0604020202020204" pitchFamily="34" charset="0"/>
              </a:rPr>
              <a:t>SELECT    Region, Category,    Total_Sales FROM RankedSales</a:t>
            </a:r>
          </a:p>
          <a:p>
            <a:r>
              <a:rPr lang="en-US" sz="1200" b="1" dirty="0">
                <a:solidFill>
                  <a:srgbClr val="160B67"/>
                </a:solidFill>
                <a:latin typeface="Arial" panose="020B0604020202020204" pitchFamily="34" charset="0"/>
                <a:cs typeface="Arial" panose="020B0604020202020204" pitchFamily="34" charset="0"/>
              </a:rPr>
              <a:t>WHERE Sales_Rank = 1;</a:t>
            </a:r>
          </a:p>
        </p:txBody>
      </p:sp>
      <p:sp>
        <p:nvSpPr>
          <p:cNvPr id="4" name="Slide Number Placeholder 3">
            <a:extLst>
              <a:ext uri="{FF2B5EF4-FFF2-40B4-BE49-F238E27FC236}">
                <a16:creationId xmlns:a16="http://schemas.microsoft.com/office/drawing/2014/main" id="{5FA91AFB-EDB5-3F05-119D-5E25025829DF}"/>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5" name="Star: 5 Points 4">
            <a:extLst>
              <a:ext uri="{FF2B5EF4-FFF2-40B4-BE49-F238E27FC236}">
                <a16:creationId xmlns:a16="http://schemas.microsoft.com/office/drawing/2014/main" id="{4FE1A2DF-B952-4F00-081D-52B57C1ED18B}"/>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2F4ABC1F-00F3-A037-A68F-0424F9F297B0}"/>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3A0B149-43A4-CF3E-C7B7-4F3EEDB88678}"/>
              </a:ext>
            </a:extLst>
          </p:cNvPr>
          <p:cNvPicPr>
            <a:picLocks noChangeAspect="1"/>
          </p:cNvPicPr>
          <p:nvPr/>
        </p:nvPicPr>
        <p:blipFill>
          <a:blip r:embed="rId2"/>
          <a:srcRect/>
          <a:stretch/>
        </p:blipFill>
        <p:spPr>
          <a:xfrm>
            <a:off x="7291072" y="1056068"/>
            <a:ext cx="4516880" cy="3915177"/>
          </a:xfrm>
          <a:prstGeom prst="rect">
            <a:avLst/>
          </a:prstGeom>
        </p:spPr>
      </p:pic>
    </p:spTree>
    <p:extLst>
      <p:ext uri="{BB962C8B-B14F-4D97-AF65-F5344CB8AC3E}">
        <p14:creationId xmlns:p14="http://schemas.microsoft.com/office/powerpoint/2010/main" val="1780076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7186CF1-3D5D-CFCD-4331-8F99D51A2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27DC4-B9B7-7593-9F5C-EFD188B593C6}"/>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Customer Purchase Patterns Over Time</a:t>
            </a:r>
          </a:p>
        </p:txBody>
      </p:sp>
      <p:sp>
        <p:nvSpPr>
          <p:cNvPr id="3" name="Content Placeholder 2">
            <a:extLst>
              <a:ext uri="{FF2B5EF4-FFF2-40B4-BE49-F238E27FC236}">
                <a16:creationId xmlns:a16="http://schemas.microsoft.com/office/drawing/2014/main" id="{DD349B06-4BDD-D28F-EBCE-57BE9E923569}"/>
              </a:ext>
            </a:extLst>
          </p:cNvPr>
          <p:cNvSpPr>
            <a:spLocks noGrp="1"/>
          </p:cNvSpPr>
          <p:nvPr>
            <p:ph sz="half" idx="2"/>
          </p:nvPr>
        </p:nvSpPr>
        <p:spPr>
          <a:xfrm>
            <a:off x="173620" y="579549"/>
            <a:ext cx="11634332" cy="6278451"/>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3.Identify repeat customers and calculate the average time between their purchases.</a:t>
            </a:r>
          </a:p>
          <a:p>
            <a:r>
              <a:rPr lang="en-US" sz="1400" b="1" dirty="0">
                <a:solidFill>
                  <a:srgbClr val="160B67"/>
                </a:solidFill>
                <a:latin typeface="Arial" panose="020B0604020202020204" pitchFamily="34" charset="0"/>
                <a:cs typeface="Arial" panose="020B0604020202020204" pitchFamily="34" charset="0"/>
              </a:rPr>
              <a:t>WITH CustomerOrders  AS (    </a:t>
            </a:r>
          </a:p>
          <a:p>
            <a:r>
              <a:rPr lang="en-US" sz="1400" b="1" dirty="0">
                <a:solidFill>
                  <a:srgbClr val="160B67"/>
                </a:solidFill>
                <a:latin typeface="Arial" panose="020B0604020202020204" pitchFamily="34" charset="0"/>
                <a:cs typeface="Arial" panose="020B0604020202020204" pitchFamily="34" charset="0"/>
              </a:rPr>
              <a:t>SELECT   Customer_ID,  </a:t>
            </a:r>
          </a:p>
          <a:p>
            <a:r>
              <a:rPr lang="en-US" sz="1400" b="1" dirty="0">
                <a:solidFill>
                  <a:srgbClr val="160B67"/>
                </a:solidFill>
                <a:latin typeface="Arial" panose="020B0604020202020204" pitchFamily="34" charset="0"/>
                <a:cs typeface="Arial" panose="020B0604020202020204" pitchFamily="34" charset="0"/>
              </a:rPr>
              <a:t> COUNT(DISTINCT Order_ID)  AS  Order_Count     </a:t>
            </a:r>
          </a:p>
          <a:p>
            <a:r>
              <a:rPr lang="en-US" sz="1400" b="1" dirty="0">
                <a:solidFill>
                  <a:srgbClr val="160B67"/>
                </a:solidFill>
                <a:latin typeface="Arial" panose="020B0604020202020204" pitchFamily="34" charset="0"/>
                <a:cs typeface="Arial" panose="020B0604020202020204" pitchFamily="34" charset="0"/>
              </a:rPr>
              <a:t>FROM  superstore    </a:t>
            </a:r>
          </a:p>
          <a:p>
            <a:r>
              <a:rPr lang="en-US" sz="1400" b="1" dirty="0">
                <a:solidFill>
                  <a:srgbClr val="160B67"/>
                </a:solidFill>
                <a:latin typeface="Arial" panose="020B0604020202020204" pitchFamily="34" charset="0"/>
                <a:cs typeface="Arial" panose="020B0604020202020204" pitchFamily="34" charset="0"/>
              </a:rPr>
              <a:t>GROUP BY Customer_ID</a:t>
            </a:r>
          </a:p>
          <a:p>
            <a:r>
              <a:rPr lang="en-US" sz="1400" b="1" dirty="0">
                <a:solidFill>
                  <a:srgbClr val="160B67"/>
                </a:solidFill>
                <a:latin typeface="Arial" panose="020B0604020202020204" pitchFamily="34" charset="0"/>
                <a:cs typeface="Arial" panose="020B0604020202020204" pitchFamily="34" charset="0"/>
              </a:rPr>
              <a:t>)</a:t>
            </a:r>
          </a:p>
          <a:p>
            <a:r>
              <a:rPr lang="en-US" sz="1400" b="1" dirty="0">
                <a:solidFill>
                  <a:srgbClr val="160B67"/>
                </a:solidFill>
                <a:latin typeface="Arial" panose="020B0604020202020204" pitchFamily="34" charset="0"/>
                <a:cs typeface="Arial" panose="020B0604020202020204" pitchFamily="34" charset="0"/>
              </a:rPr>
              <a:t>SELECT * FROM CustomerOrders</a:t>
            </a:r>
          </a:p>
          <a:p>
            <a:r>
              <a:rPr lang="en-US" sz="1400" b="1" dirty="0">
                <a:solidFill>
                  <a:srgbClr val="160B67"/>
                </a:solidFill>
                <a:latin typeface="Arial" panose="020B0604020202020204" pitchFamily="34" charset="0"/>
                <a:cs typeface="Arial" panose="020B0604020202020204" pitchFamily="34" charset="0"/>
              </a:rPr>
              <a:t>WHERE Order_Count &gt; 1</a:t>
            </a:r>
          </a:p>
          <a:p>
            <a:r>
              <a:rPr lang="en-US" sz="1400" b="1" dirty="0">
                <a:solidFill>
                  <a:srgbClr val="160B67"/>
                </a:solidFill>
                <a:latin typeface="Arial" panose="020B0604020202020204" pitchFamily="34" charset="0"/>
                <a:cs typeface="Arial" panose="020B0604020202020204" pitchFamily="34" charset="0"/>
              </a:rPr>
              <a:t>ORDER BY Order_Count  DESC;</a:t>
            </a:r>
          </a:p>
        </p:txBody>
      </p:sp>
      <p:sp>
        <p:nvSpPr>
          <p:cNvPr id="4" name="Slide Number Placeholder 3">
            <a:extLst>
              <a:ext uri="{FF2B5EF4-FFF2-40B4-BE49-F238E27FC236}">
                <a16:creationId xmlns:a16="http://schemas.microsoft.com/office/drawing/2014/main" id="{29625575-29D4-0CC8-7AB4-261908230722}"/>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5" name="Star: 5 Points 4">
            <a:extLst>
              <a:ext uri="{FF2B5EF4-FFF2-40B4-BE49-F238E27FC236}">
                <a16:creationId xmlns:a16="http://schemas.microsoft.com/office/drawing/2014/main" id="{B327BB5F-8B4B-B3F1-6615-1690957FEDC6}"/>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27B16093-E8C5-FB1C-9D47-46FC51DDEF5C}"/>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9F8DA5D-5A6B-B38A-DC64-0F9DC2EBA150}"/>
              </a:ext>
            </a:extLst>
          </p:cNvPr>
          <p:cNvPicPr>
            <a:picLocks noChangeAspect="1"/>
          </p:cNvPicPr>
          <p:nvPr/>
        </p:nvPicPr>
        <p:blipFill>
          <a:blip r:embed="rId2"/>
          <a:srcRect/>
          <a:stretch/>
        </p:blipFill>
        <p:spPr>
          <a:xfrm>
            <a:off x="7276562" y="1056068"/>
            <a:ext cx="4404575" cy="5087155"/>
          </a:xfrm>
          <a:prstGeom prst="rect">
            <a:avLst/>
          </a:prstGeom>
        </p:spPr>
      </p:pic>
    </p:spTree>
    <p:extLst>
      <p:ext uri="{BB962C8B-B14F-4D97-AF65-F5344CB8AC3E}">
        <p14:creationId xmlns:p14="http://schemas.microsoft.com/office/powerpoint/2010/main" val="4172299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84A3395-ED83-EDF0-6105-4BE3E2F2A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7CB56-0079-A3DB-53A0-590891B1C620}"/>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Customer Purchase Patterns Over Time</a:t>
            </a:r>
          </a:p>
        </p:txBody>
      </p:sp>
      <p:sp>
        <p:nvSpPr>
          <p:cNvPr id="3" name="Content Placeholder 2">
            <a:extLst>
              <a:ext uri="{FF2B5EF4-FFF2-40B4-BE49-F238E27FC236}">
                <a16:creationId xmlns:a16="http://schemas.microsoft.com/office/drawing/2014/main" id="{8CB1D68F-8D8E-84E4-54D9-BBDA79304F8B}"/>
              </a:ext>
            </a:extLst>
          </p:cNvPr>
          <p:cNvSpPr>
            <a:spLocks noGrp="1"/>
          </p:cNvSpPr>
          <p:nvPr>
            <p:ph sz="half" idx="2"/>
          </p:nvPr>
        </p:nvSpPr>
        <p:spPr>
          <a:xfrm>
            <a:off x="173620" y="451411"/>
            <a:ext cx="11634332" cy="6406587"/>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4. Evaluate how often customers return to place new orders and find customers with increasing order frequency over time.</a:t>
            </a:r>
          </a:p>
          <a:p>
            <a:r>
              <a:rPr lang="en-US" sz="1200" b="1" dirty="0">
                <a:solidFill>
                  <a:srgbClr val="160B67"/>
                </a:solidFill>
                <a:latin typeface="Arial" panose="020B0604020202020204" pitchFamily="34" charset="0"/>
                <a:cs typeface="Arial" panose="020B0604020202020204" pitchFamily="34" charset="0"/>
              </a:rPr>
              <a:t>WITH CustomerYearlyOrders AS (    </a:t>
            </a:r>
          </a:p>
          <a:p>
            <a:r>
              <a:rPr lang="en-US" sz="1200" b="1" dirty="0">
                <a:solidFill>
                  <a:srgbClr val="160B67"/>
                </a:solidFill>
                <a:latin typeface="Arial" panose="020B0604020202020204" pitchFamily="34" charset="0"/>
                <a:cs typeface="Arial" panose="020B0604020202020204" pitchFamily="34" charset="0"/>
              </a:rPr>
              <a:t>SELECT  Customer_ID,  YEAR(STR_TO_DATE(Order_Date, '%d/%m/%Y’))  AS Order_Year,   </a:t>
            </a:r>
          </a:p>
          <a:p>
            <a:r>
              <a:rPr lang="en-US" sz="1200" b="1" dirty="0">
                <a:solidFill>
                  <a:srgbClr val="160B67"/>
                </a:solidFill>
                <a:latin typeface="Arial" panose="020B0604020202020204" pitchFamily="34" charset="0"/>
                <a:cs typeface="Arial" panose="020B0604020202020204" pitchFamily="34" charset="0"/>
              </a:rPr>
              <a:t> COUNT(DISTINCT Order_ID) AS Orders_In_Year   </a:t>
            </a:r>
          </a:p>
          <a:p>
            <a:r>
              <a:rPr lang="en-US" sz="1200" b="1" dirty="0">
                <a:solidFill>
                  <a:srgbClr val="160B67"/>
                </a:solidFill>
                <a:latin typeface="Arial" panose="020B0604020202020204" pitchFamily="34" charset="0"/>
                <a:cs typeface="Arial" panose="020B0604020202020204" pitchFamily="34" charset="0"/>
              </a:rPr>
              <a:t> FROM superstore    </a:t>
            </a:r>
          </a:p>
          <a:p>
            <a:r>
              <a:rPr lang="en-US" sz="1200" b="1" dirty="0">
                <a:solidFill>
                  <a:srgbClr val="160B67"/>
                </a:solidFill>
                <a:latin typeface="Arial" panose="020B0604020202020204" pitchFamily="34" charset="0"/>
                <a:cs typeface="Arial" panose="020B0604020202020204" pitchFamily="34" charset="0"/>
              </a:rPr>
              <a:t>GROUP BY Customer_ID, Order_Year),</a:t>
            </a:r>
          </a:p>
          <a:p>
            <a:r>
              <a:rPr lang="en-US" sz="1200" b="1" dirty="0">
                <a:solidFill>
                  <a:srgbClr val="160B67"/>
                </a:solidFill>
                <a:latin typeface="Arial" panose="020B0604020202020204" pitchFamily="34" charset="0"/>
                <a:cs typeface="Arial" panose="020B0604020202020204" pitchFamily="34" charset="0"/>
              </a:rPr>
              <a:t>countCustomerGrowth AS (    </a:t>
            </a:r>
          </a:p>
          <a:p>
            <a:r>
              <a:rPr lang="en-US" sz="1200" b="1" dirty="0">
                <a:solidFill>
                  <a:srgbClr val="160B67"/>
                </a:solidFill>
                <a:latin typeface="Arial" panose="020B0604020202020204" pitchFamily="34" charset="0"/>
                <a:cs typeface="Arial" panose="020B0604020202020204" pitchFamily="34" charset="0"/>
              </a:rPr>
              <a:t>SELECT   Customer_ID,   Order_Year,   Orders_In_Year,    </a:t>
            </a:r>
          </a:p>
          <a:p>
            <a:r>
              <a:rPr lang="en-US" sz="1200" b="1" dirty="0">
                <a:solidFill>
                  <a:srgbClr val="160B67"/>
                </a:solidFill>
                <a:latin typeface="Arial" panose="020B0604020202020204" pitchFamily="34" charset="0"/>
                <a:cs typeface="Arial" panose="020B0604020202020204" pitchFamily="34" charset="0"/>
              </a:rPr>
              <a:t>LAG(Orders_In_Year) OVER (PARTITION BY Customer_ID  ORDER BY Order_Year) AS Previous_Year_Orders    </a:t>
            </a:r>
          </a:p>
          <a:p>
            <a:r>
              <a:rPr lang="en-US" sz="1200" b="1" dirty="0">
                <a:solidFill>
                  <a:srgbClr val="160B67"/>
                </a:solidFill>
                <a:latin typeface="Arial" panose="020B0604020202020204" pitchFamily="34" charset="0"/>
                <a:cs typeface="Arial" panose="020B0604020202020204" pitchFamily="34" charset="0"/>
              </a:rPr>
              <a:t>FROM CustomerYearlyOrders</a:t>
            </a:r>
          </a:p>
          <a:p>
            <a:r>
              <a:rPr lang="en-US" sz="1200" b="1" dirty="0">
                <a:solidFill>
                  <a:srgbClr val="160B67"/>
                </a:solidFill>
                <a:latin typeface="Arial" panose="020B0604020202020204" pitchFamily="34" charset="0"/>
                <a:cs typeface="Arial" panose="020B0604020202020204" pitchFamily="34" charset="0"/>
              </a:rPr>
              <a:t>SELECT  Customer_ID,   Order_Year,  Orders_In_Year,  Previous_Year_Orders,  </a:t>
            </a:r>
          </a:p>
          <a:p>
            <a:r>
              <a:rPr lang="en-US" sz="1200" b="1" dirty="0">
                <a:solidFill>
                  <a:srgbClr val="160B67"/>
                </a:solidFill>
                <a:latin typeface="Arial" panose="020B0604020202020204" pitchFamily="34" charset="0"/>
                <a:cs typeface="Arial" panose="020B0604020202020204" pitchFamily="34" charset="0"/>
              </a:rPr>
              <a:t>(Orders_In_Year - Previous_Year_Orders)  AS Growth</a:t>
            </a:r>
          </a:p>
          <a:p>
            <a:r>
              <a:rPr lang="en-US" sz="1200" b="1" dirty="0">
                <a:solidFill>
                  <a:srgbClr val="160B67"/>
                </a:solidFill>
                <a:latin typeface="Arial" panose="020B0604020202020204" pitchFamily="34" charset="0"/>
                <a:cs typeface="Arial" panose="020B0604020202020204" pitchFamily="34" charset="0"/>
              </a:rPr>
              <a:t>FROM CustomerGrowth</a:t>
            </a:r>
          </a:p>
          <a:p>
            <a:r>
              <a:rPr lang="en-US" sz="1200" b="1" dirty="0">
                <a:solidFill>
                  <a:srgbClr val="160B67"/>
                </a:solidFill>
                <a:latin typeface="Arial" panose="020B0604020202020204" pitchFamily="34" charset="0"/>
                <a:cs typeface="Arial" panose="020B0604020202020204" pitchFamily="34" charset="0"/>
              </a:rPr>
              <a:t>WHERE Previous_Year_Orders  IS NOT NULL   AND Orders_In_Year &gt; Previous_Year_Orders</a:t>
            </a:r>
          </a:p>
          <a:p>
            <a:r>
              <a:rPr lang="en-US" sz="1200" b="1" dirty="0">
                <a:solidFill>
                  <a:srgbClr val="160B67"/>
                </a:solidFill>
                <a:latin typeface="Arial" panose="020B0604020202020204" pitchFamily="34" charset="0"/>
                <a:cs typeface="Arial" panose="020B0604020202020204" pitchFamily="34" charset="0"/>
              </a:rPr>
              <a:t>ORDER BY Customer_ID, Order_Year;</a:t>
            </a:r>
          </a:p>
        </p:txBody>
      </p:sp>
      <p:sp>
        <p:nvSpPr>
          <p:cNvPr id="4" name="Slide Number Placeholder 3">
            <a:extLst>
              <a:ext uri="{FF2B5EF4-FFF2-40B4-BE49-F238E27FC236}">
                <a16:creationId xmlns:a16="http://schemas.microsoft.com/office/drawing/2014/main" id="{0C2B5C6C-A5FE-7C6D-EB6F-DF0EA51F29C9}"/>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5" name="Star: 5 Points 4">
            <a:extLst>
              <a:ext uri="{FF2B5EF4-FFF2-40B4-BE49-F238E27FC236}">
                <a16:creationId xmlns:a16="http://schemas.microsoft.com/office/drawing/2014/main" id="{C7729C6F-E7A7-D1A1-4338-06096A4F39E4}"/>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469E57EF-C615-FD3E-A91E-A07EDBDBD841}"/>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17E2C-101C-B0B1-98A0-5FF58A1AF6E0}"/>
              </a:ext>
            </a:extLst>
          </p:cNvPr>
          <p:cNvPicPr>
            <a:picLocks noChangeAspect="1"/>
          </p:cNvPicPr>
          <p:nvPr/>
        </p:nvPicPr>
        <p:blipFill>
          <a:blip r:embed="rId2"/>
          <a:srcRect/>
          <a:stretch/>
        </p:blipFill>
        <p:spPr>
          <a:xfrm>
            <a:off x="8190963" y="837127"/>
            <a:ext cx="3616988" cy="5939850"/>
          </a:xfrm>
          <a:prstGeom prst="rect">
            <a:avLst/>
          </a:prstGeom>
        </p:spPr>
      </p:pic>
    </p:spTree>
    <p:extLst>
      <p:ext uri="{BB962C8B-B14F-4D97-AF65-F5344CB8AC3E}">
        <p14:creationId xmlns:p14="http://schemas.microsoft.com/office/powerpoint/2010/main" val="1902152309"/>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3.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320</TotalTime>
  <Words>1807</Words>
  <Application>Microsoft Office PowerPoint</Application>
  <PresentationFormat>Widescreen</PresentationFormat>
  <Paragraphs>214</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 Narrow</vt:lpstr>
      <vt:lpstr>Arial</vt:lpstr>
      <vt:lpstr>Arial Black</vt:lpstr>
      <vt:lpstr>Avenir Next LT Pro</vt:lpstr>
      <vt:lpstr>Avenir Next LT Pro Light</vt:lpstr>
      <vt:lpstr>Calibri</vt:lpstr>
      <vt:lpstr>Corbel Light</vt:lpstr>
      <vt:lpstr>Wingdings</vt:lpstr>
      <vt:lpstr>Custom</vt:lpstr>
      <vt:lpstr>Superstore sales analysis Project Performed In Mysql workbench </vt:lpstr>
      <vt:lpstr>about the Data set</vt:lpstr>
      <vt:lpstr>PowerPoint Presentation</vt:lpstr>
      <vt:lpstr> Problem Statements</vt:lpstr>
      <vt:lpstr> Problem Statements</vt:lpstr>
      <vt:lpstr>Analyzing Sales Performance by Region and Category</vt:lpstr>
      <vt:lpstr>Analyzing Sales Performance by Region and Category</vt:lpstr>
      <vt:lpstr>Customer Purchase Patterns Over Time</vt:lpstr>
      <vt:lpstr>Customer Purchase Patterns Over Time</vt:lpstr>
      <vt:lpstr>Ranking Products by Popularity and Profit</vt:lpstr>
      <vt:lpstr>Ranking Products by Popularity and Profit</vt:lpstr>
      <vt:lpstr>Year-over-Year Sales Growth</vt:lpstr>
      <vt:lpstr>Order Shipping Efficiency</vt:lpstr>
      <vt:lpstr>Order Shipping Efficiency</vt:lpstr>
      <vt:lpstr> Customers by Lifetime Value</vt:lpstr>
      <vt:lpstr> Customers by Lifetime Value</vt:lpstr>
      <vt:lpstr> Customers by Lifetime Value</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Satyajit</dc:creator>
  <cp:lastModifiedBy>Satyajit</cp:lastModifiedBy>
  <cp:revision>4</cp:revision>
  <dcterms:created xsi:type="dcterms:W3CDTF">2025-05-10T11:53:15Z</dcterms:created>
  <dcterms:modified xsi:type="dcterms:W3CDTF">2025-05-11T18:35:35Z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